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8"/>
  </p:notesMasterIdLst>
  <p:sldIdLst>
    <p:sldId id="256" r:id="rId2"/>
    <p:sldId id="257" r:id="rId3"/>
    <p:sldId id="316" r:id="rId4"/>
    <p:sldId id="260" r:id="rId5"/>
    <p:sldId id="445" r:id="rId6"/>
    <p:sldId id="304" r:id="rId7"/>
    <p:sldId id="305" r:id="rId8"/>
    <p:sldId id="444" r:id="rId9"/>
    <p:sldId id="261" r:id="rId10"/>
    <p:sldId id="262" r:id="rId11"/>
    <p:sldId id="264" r:id="rId12"/>
    <p:sldId id="266" r:id="rId13"/>
    <p:sldId id="267" r:id="rId14"/>
    <p:sldId id="265" r:id="rId15"/>
    <p:sldId id="268" r:id="rId16"/>
    <p:sldId id="269" r:id="rId17"/>
    <p:sldId id="263" r:id="rId18"/>
    <p:sldId id="282" r:id="rId19"/>
    <p:sldId id="270" r:id="rId20"/>
    <p:sldId id="271" r:id="rId21"/>
    <p:sldId id="272" r:id="rId22"/>
    <p:sldId id="273" r:id="rId23"/>
    <p:sldId id="276" r:id="rId24"/>
    <p:sldId id="277" r:id="rId25"/>
    <p:sldId id="410" r:id="rId26"/>
    <p:sldId id="411" r:id="rId27"/>
    <p:sldId id="317" r:id="rId28"/>
    <p:sldId id="438" r:id="rId29"/>
    <p:sldId id="439" r:id="rId30"/>
    <p:sldId id="288" r:id="rId31"/>
    <p:sldId id="301" r:id="rId32"/>
    <p:sldId id="292" r:id="rId33"/>
    <p:sldId id="440" r:id="rId34"/>
    <p:sldId id="295" r:id="rId35"/>
    <p:sldId id="298" r:id="rId36"/>
    <p:sldId id="299" r:id="rId37"/>
    <p:sldId id="300" r:id="rId38"/>
    <p:sldId id="311" r:id="rId39"/>
    <p:sldId id="303" r:id="rId40"/>
    <p:sldId id="318" r:id="rId41"/>
    <p:sldId id="328" r:id="rId42"/>
    <p:sldId id="339" r:id="rId43"/>
    <p:sldId id="344" r:id="rId44"/>
    <p:sldId id="345" r:id="rId45"/>
    <p:sldId id="346" r:id="rId46"/>
    <p:sldId id="348" r:id="rId47"/>
    <p:sldId id="347" r:id="rId48"/>
    <p:sldId id="349" r:id="rId49"/>
    <p:sldId id="350" r:id="rId50"/>
    <p:sldId id="351" r:id="rId51"/>
    <p:sldId id="352" r:id="rId52"/>
    <p:sldId id="353" r:id="rId53"/>
    <p:sldId id="354" r:id="rId54"/>
    <p:sldId id="355" r:id="rId55"/>
    <p:sldId id="356" r:id="rId56"/>
    <p:sldId id="357" r:id="rId57"/>
    <p:sldId id="358" r:id="rId58"/>
    <p:sldId id="360" r:id="rId59"/>
    <p:sldId id="361" r:id="rId60"/>
    <p:sldId id="362" r:id="rId61"/>
    <p:sldId id="363" r:id="rId62"/>
    <p:sldId id="365" r:id="rId63"/>
    <p:sldId id="364" r:id="rId64"/>
    <p:sldId id="366" r:id="rId65"/>
    <p:sldId id="393" r:id="rId66"/>
    <p:sldId id="367" r:id="rId67"/>
    <p:sldId id="368" r:id="rId68"/>
    <p:sldId id="369" r:id="rId69"/>
    <p:sldId id="370" r:id="rId70"/>
    <p:sldId id="340" r:id="rId71"/>
    <p:sldId id="441" r:id="rId72"/>
    <p:sldId id="442" r:id="rId73"/>
    <p:sldId id="343" r:id="rId74"/>
    <p:sldId id="443" r:id="rId75"/>
    <p:sldId id="372" r:id="rId76"/>
    <p:sldId id="373" r:id="rId77"/>
    <p:sldId id="374" r:id="rId78"/>
    <p:sldId id="375" r:id="rId79"/>
    <p:sldId id="376" r:id="rId80"/>
    <p:sldId id="379" r:id="rId81"/>
    <p:sldId id="377" r:id="rId82"/>
    <p:sldId id="385" r:id="rId83"/>
    <p:sldId id="405" r:id="rId84"/>
    <p:sldId id="407" r:id="rId85"/>
    <p:sldId id="408" r:id="rId86"/>
    <p:sldId id="387" r:id="rId87"/>
    <p:sldId id="388" r:id="rId88"/>
    <p:sldId id="389" r:id="rId89"/>
    <p:sldId id="391" r:id="rId90"/>
    <p:sldId id="392" r:id="rId91"/>
    <p:sldId id="399" r:id="rId92"/>
    <p:sldId id="390" r:id="rId93"/>
    <p:sldId id="401" r:id="rId94"/>
    <p:sldId id="403" r:id="rId95"/>
    <p:sldId id="402" r:id="rId96"/>
    <p:sldId id="404" r:id="rId97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5B0"/>
    <a:srgbClr val="78E06A"/>
    <a:srgbClr val="0B6AD3"/>
    <a:srgbClr val="0982D5"/>
    <a:srgbClr val="098AE1"/>
    <a:srgbClr val="FFFFE7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7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68000-39DA-48A1-A080-CEA788400120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45721-55B5-4174-A17B-95BDD1A09DE0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4858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arrodonit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o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a-ES"/>
              <a:t>Feu clic aquí per editar l'estil de subtítols del patró.</a:t>
            </a:r>
            <a:endParaRPr kumimoji="0" lang="en-US"/>
          </a:p>
        </p:txBody>
      </p:sp>
      <p:sp>
        <p:nvSpPr>
          <p:cNvPr id="28" name="Contenidor de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17" name="Contenidor de peu de pà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29" name="Contenidor de número de diapositiv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o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a-ES"/>
              <a:t>Feu clic aquí per editar l'estil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8" name="Contenidor de contingut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arrodonit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a-ES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a-E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9" name="Contenidor de contingut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a-ES"/>
              <a:t>Feu clic aquí per editar estils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a-ES"/>
              <a:t>Feu clic aquí per editar estils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11" name="Contenidor de contingut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  <p:sp>
        <p:nvSpPr>
          <p:cNvPr id="13" name="Contenidor de contingut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arrodonit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3" name="Contenidor de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11" name="Contenidor de contingut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a-ES"/>
              <a:t>Feu clic aquí per editar estils</a:t>
            </a:r>
          </a:p>
          <a:p>
            <a:pPr lvl="1" eaLnBrk="1" latinLnBrk="0" hangingPunct="1"/>
            <a:r>
              <a:rPr lang="ca-ES"/>
              <a:t>Segon nivell</a:t>
            </a:r>
          </a:p>
          <a:p>
            <a:pPr lvl="2" eaLnBrk="1" latinLnBrk="0" hangingPunct="1"/>
            <a:r>
              <a:rPr lang="ca-ES"/>
              <a:t>Tercer nivell</a:t>
            </a:r>
          </a:p>
          <a:p>
            <a:pPr lvl="3" eaLnBrk="1" latinLnBrk="0" hangingPunct="1"/>
            <a:r>
              <a:rPr lang="ca-ES"/>
              <a:t>Quart nivell</a:t>
            </a:r>
          </a:p>
          <a:p>
            <a:pPr lvl="4" eaLnBrk="1" latinLnBrk="0" hangingPunct="1"/>
            <a:r>
              <a:rPr lang="ca-ES"/>
              <a:t>Cinquè nivell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a-ES"/>
              <a:t>Feu clic a la icona per afegir una imatge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arrodonit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Contenidor de títol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a-ES"/>
              <a:t>Feu clic aquí per editar l'estil</a:t>
            </a:r>
            <a:endParaRPr kumimoji="0" lang="en-US"/>
          </a:p>
        </p:txBody>
      </p:sp>
      <p:sp>
        <p:nvSpPr>
          <p:cNvPr id="13" name="Contenidor de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a-ES"/>
              <a:t>Feu clic aquí per editar estils</a:t>
            </a:r>
          </a:p>
          <a:p>
            <a:pPr lvl="1" eaLnBrk="1" latinLnBrk="0" hangingPunct="1"/>
            <a:r>
              <a:rPr kumimoji="0" lang="ca-ES"/>
              <a:t>Segon nivell</a:t>
            </a:r>
          </a:p>
          <a:p>
            <a:pPr lvl="2" eaLnBrk="1" latinLnBrk="0" hangingPunct="1"/>
            <a:r>
              <a:rPr kumimoji="0" lang="ca-ES"/>
              <a:t>Tercer nivell</a:t>
            </a:r>
          </a:p>
          <a:p>
            <a:pPr lvl="3" eaLnBrk="1" latinLnBrk="0" hangingPunct="1"/>
            <a:r>
              <a:rPr kumimoji="0" lang="ca-ES"/>
              <a:t>Quart nivell</a:t>
            </a:r>
          </a:p>
          <a:p>
            <a:pPr lvl="4" eaLnBrk="1" latinLnBrk="0" hangingPunct="1"/>
            <a:r>
              <a:rPr kumimoji="0" lang="ca-ES"/>
              <a:t>Cinquè nivell</a:t>
            </a:r>
            <a:endParaRPr kumimoji="0" lang="en-US"/>
          </a:p>
        </p:txBody>
      </p:sp>
      <p:sp>
        <p:nvSpPr>
          <p:cNvPr id="14" name="Contenidor de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8E1467-30EF-414C-ADF0-F5B8E47E2CAC}" type="datetimeFigureOut">
              <a:rPr lang="ca-ES" smtClean="0"/>
              <a:t>24/9/2019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a-ES"/>
          </a:p>
        </p:txBody>
      </p:sp>
      <p:sp>
        <p:nvSpPr>
          <p:cNvPr id="23" name="Contenidor de número de diapositiv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A269DE0-F89F-4576-8A06-3A13D5848335}" type="slidenum">
              <a:rPr lang="ca-ES" smtClean="0"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ht.es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www.google.es/url?sa=i&amp;rct=j&amp;q=&amp;esrc=s&amp;source=images&amp;cd=&amp;cad=rja&amp;uact=8&amp;ved=0CAcQjRxqFQoTCMT69O-CmMkCFUVdFAod-pMB6A&amp;url=https://twitter.com/oxigeno_o2&amp;bvm=bv.107467506,d.d24&amp;psig=AFQjCNG7OlL_u1YH506rSCsDgX1tvcCyvg&amp;ust=1447869066832070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5.wdp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hyperlink" Target="https://www.google.es/url?sa=i&amp;rct=j&amp;q=&amp;esrc=s&amp;source=images&amp;cd=&amp;cad=rja&amp;uact=8&amp;ved=0ahUKEwiswt-_-aHJAhWGfRoKHaCJDv8QjRwIBw&amp;url=http://www.instrumentacion-metrologia.es/Sonda-Humedad-iCelsius&amp;psig=AFQjCNHgPS7AsEjJlvBbyExuNSkXdQAL5Q&amp;ust=1448199627430921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5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10" Type="http://schemas.openxmlformats.org/officeDocument/2006/relationships/image" Target="../media/image77.png"/><Relationship Id="rId4" Type="http://schemas.openxmlformats.org/officeDocument/2006/relationships/image" Target="../media/image72.jpeg"/><Relationship Id="rId9" Type="http://schemas.openxmlformats.org/officeDocument/2006/relationships/image" Target="../media/image7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es/url?sa=i&amp;rct=j&amp;q=&amp;esrc=s&amp;source=images&amp;cd=&amp;cad=rja&amp;uact=8&amp;ved=0ahUKEwjv1vTK9qHJAhUBkBQKHS3aDv8QjRwIBw&amp;url=https://www.phoenixcontact.com/online/portal/es?1dmy%26urile%3Dwcm:path:/eses/web/main/solutions/subcategory_pages/device_manufacturer_connection_technology_process_industry/2d7942b3-bc82-473d-9c98-b47bd09c4df7&amp;psig=AFQjCNHEIwxygZ-JoNi_1CUH1D30pbrWYw&amp;ust=1448209389573620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6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png"/><Relationship Id="rId5" Type="http://schemas.openxmlformats.org/officeDocument/2006/relationships/image" Target="../media/image97.png"/><Relationship Id="rId4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9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9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hyperlink" Target="https://www.google.es/url?sa=i&amp;rct=j&amp;q=&amp;esrc=s&amp;source=images&amp;cd=&amp;cad=rja&amp;uact=8&amp;ved=&amp;url=http://www.elanfibio.com/prevencionderiesgoslaborales/trabajosenespaciosconfinados.asp?TIP_1%3DPrevenci%F3n%20de%20Riesgos%20Laborales%26TIP_2%3DTrabajos%20en%20espacios%20confinados&amp;psig=AFQjCNH66apPNRCbO0pZJXyjRThSCzHUqw&amp;ust=1448274326481014" TargetMode="Externa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hyperlink" Target="https://www.google.es/url?sa=i&amp;rct=j&amp;q=&amp;esrc=s&amp;source=images&amp;cd=&amp;cad=rja&amp;uact=8&amp;ved=0ahUKEwi0iaz886PJAhXDPBoKHfKdBGkQjRwIBw&amp;url=http://www.revistaseguridadminera.com/operaciones-mineras/trabajo-seguro-en-espacios-confinados/&amp;psig=AFQjCNH66apPNRCbO0pZJXyjRThSCzHUqw&amp;ust=1448274326481014" TargetMode="Externa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hyperlink" Target="https://www.google.es/url?sa=i&amp;rct=j&amp;q=&amp;esrc=s&amp;source=images&amp;cd=&amp;cad=rja&amp;uact=8&amp;ved=&amp;url=http://comunidad7.com/not/819/bomberos_realizan_practicas_en_rescates_en_estructuras_colapsadas_y_espacios_confinados&amp;psig=AFQjCNGZyfYBi3BT2HVfQ2sXu_Dmy-bh7g&amp;ust=1448209289787299" TargetMode="Externa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9.png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es/url?sa=i&amp;rct=j&amp;q=&amp;esrc=s&amp;source=images&amp;cd=&amp;cad=rja&amp;uact=8&amp;ved=0ahUKEwjwtZmwlKTJAhVDwBQKHdTEAhwQjRwIBw&amp;url=http://www.seguridadlitoral.com.ar/catalog/product_info.php?products_id%3D1059%26osCsid%3D8720d5226e3371e650adc165011206cc&amp;psig=AFQjCNE6A2WMJqY0oHGVUpxnKql3sKhioA&amp;ust=1448285941171107" TargetMode="External"/><Relationship Id="rId3" Type="http://schemas.openxmlformats.org/officeDocument/2006/relationships/image" Target="../media/image135.jpeg"/><Relationship Id="rId7" Type="http://schemas.openxmlformats.org/officeDocument/2006/relationships/image" Target="../media/image137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es/url?sa=i&amp;rct=j&amp;q=&amp;esrc=s&amp;source=images&amp;cd=&amp;cad=rja&amp;uact=8&amp;ved=0ahUKEwiGiZDrk6TJAhWDbxQKHTojCXsQjRwIBw&amp;url=https://www.hoffmann-group.com/PT/es/hop/Suministros-para-talleres-y-protecci%C3%B3n-laboral/Protecci%C3%B3n-laboral/Par-de-filtros-compuestos-A2/p/097274&amp;psig=AFQjCNHRRzjXNtzafwsKNA3ez0u9-Qp5_A&amp;ust=1448285969717537" TargetMode="External"/><Relationship Id="rId11" Type="http://schemas.openxmlformats.org/officeDocument/2006/relationships/image" Target="../media/image139.jpeg"/><Relationship Id="rId5" Type="http://schemas.openxmlformats.org/officeDocument/2006/relationships/image" Target="../media/image136.jpeg"/><Relationship Id="rId10" Type="http://schemas.openxmlformats.org/officeDocument/2006/relationships/hyperlink" Target="https://www.google.es/url?sa=i&amp;rct=j&amp;q=&amp;esrc=s&amp;source=images&amp;cd=&amp;cad=rja&amp;uact=8&amp;ved=0ahUKEwiJ0cfDlKTJAhXCtBQKHfq1B1wQjRwIBw&amp;url=http://www.fdsproteccion.com/Semimascara-de-filtros-intercambiables-3M-6200&amp;psig=AFQjCNE6A2WMJqY0oHGVUpxnKql3sKhioA&amp;ust=1448285941171107" TargetMode="External"/><Relationship Id="rId4" Type="http://schemas.openxmlformats.org/officeDocument/2006/relationships/hyperlink" Target="https://www.google.es/url?sa=i&amp;rct=j&amp;q=&amp;esrc=s&amp;source=images&amp;cd=&amp;cad=rja&amp;uact=8&amp;ved=0ahUKEwjgu9_Jk6TJAhUJOBQKHavNAYcQjRwIBw&amp;url=http://www.protonepis.com/mascaras-filtro-quimico-o-polvos/18-m-scara-facial-6800s-3m.html&amp;psig=AFQjCNEP7AR7IVxRw2xdCfq-zNvnsUneuQ&amp;ust=1448285581926751" TargetMode="External"/><Relationship Id="rId9" Type="http://schemas.openxmlformats.org/officeDocument/2006/relationships/image" Target="../media/image13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microsoft.com/office/2007/relationships/hdphoto" Target="../media/hdphoto24.wdp"/><Relationship Id="rId3" Type="http://schemas.microsoft.com/office/2007/relationships/hdphoto" Target="../media/hdphoto20.wdp"/><Relationship Id="rId7" Type="http://schemas.microsoft.com/office/2007/relationships/hdphoto" Target="../media/hdphoto21.wdp"/><Relationship Id="rId12" Type="http://schemas.openxmlformats.org/officeDocument/2006/relationships/image" Target="../media/image151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png"/><Relationship Id="rId11" Type="http://schemas.microsoft.com/office/2007/relationships/hdphoto" Target="../media/hdphoto23.wdp"/><Relationship Id="rId5" Type="http://schemas.openxmlformats.org/officeDocument/2006/relationships/image" Target="../media/image147.png"/><Relationship Id="rId15" Type="http://schemas.microsoft.com/office/2007/relationships/hdphoto" Target="../media/hdphoto25.wdp"/><Relationship Id="rId10" Type="http://schemas.openxmlformats.org/officeDocument/2006/relationships/image" Target="../media/image150.png"/><Relationship Id="rId4" Type="http://schemas.openxmlformats.org/officeDocument/2006/relationships/image" Target="../media/image146.png"/><Relationship Id="rId9" Type="http://schemas.microsoft.com/office/2007/relationships/hdphoto" Target="../media/hdphoto22.wdp"/><Relationship Id="rId14" Type="http://schemas.openxmlformats.org/officeDocument/2006/relationships/image" Target="../media/image152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6.wdp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619672" y="404664"/>
            <a:ext cx="6400800" cy="93610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s-E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Josep Bayona Tur</a:t>
            </a:r>
          </a:p>
          <a:p>
            <a:pPr>
              <a:spcBef>
                <a:spcPts val="0"/>
              </a:spcBef>
            </a:pPr>
            <a:r>
              <a:rPr lang="es-ES" sz="1400" dirty="0"/>
              <a:t>Ingeniero Técnico Químico</a:t>
            </a:r>
          </a:p>
          <a:p>
            <a:pPr>
              <a:spcBef>
                <a:spcPts val="0"/>
              </a:spcBef>
            </a:pPr>
            <a:r>
              <a:rPr lang="es-ES" sz="1400" dirty="0"/>
              <a:t>Técnico Superior en PRL</a:t>
            </a:r>
          </a:p>
          <a:p>
            <a:pPr>
              <a:spcBef>
                <a:spcPts val="0"/>
              </a:spcBef>
            </a:pPr>
            <a:r>
              <a:rPr lang="es-ES" sz="1400" dirty="0"/>
              <a:t>Colegiado 1276 </a:t>
            </a:r>
            <a:r>
              <a:rPr lang="es-ES" sz="1400" dirty="0" err="1"/>
              <a:t>COETIB</a:t>
            </a:r>
            <a:endParaRPr lang="es-ES" sz="1400" dirty="0"/>
          </a:p>
        </p:txBody>
      </p:sp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sz="2800" b="1" dirty="0"/>
              <a:t>SEGURIDAD Y SALUD EN EL CICLO DEL AGUA</a:t>
            </a:r>
            <a:b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OPERATIVA EN ESPACIOS CONFINADOS</a:t>
            </a:r>
            <a:endParaRPr lang="ca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ttps://espaciosconfinadoschile.files.wordpress.com/2014/10/port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520" y="3178198"/>
            <a:ext cx="4560736" cy="3419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E627FAD-89A4-4547-93A5-E3A34677F0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912" y="404665"/>
            <a:ext cx="680803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82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Fermentación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59150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26" y="4581128"/>
            <a:ext cx="84296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277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Densidad relativa de un gas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40" y="2348880"/>
            <a:ext cx="840422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s://upload.wikimedia.org/wikipedia/commons/1/12/Gaz_molecule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09120"/>
            <a:ext cx="19240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76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8229600" cy="504056"/>
          </a:xfrm>
        </p:spPr>
        <p:txBody>
          <a:bodyPr/>
          <a:lstStyle/>
          <a:p>
            <a:r>
              <a:rPr lang="es-ES" dirty="0"/>
              <a:t>Límites de explosividad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9694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849694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85" y="3068960"/>
            <a:ext cx="6353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824865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526732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DFEF7"/>
              </a:clrFrom>
              <a:clrTo>
                <a:srgbClr val="FDFEF7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167" y="4077072"/>
            <a:ext cx="29940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etxa dreta 6"/>
          <p:cNvSpPr/>
          <p:nvPr/>
        </p:nvSpPr>
        <p:spPr>
          <a:xfrm>
            <a:off x="2699792" y="5007446"/>
            <a:ext cx="1008112" cy="14974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9" name="Connector recte 8"/>
          <p:cNvCxnSpPr/>
          <p:nvPr/>
        </p:nvCxnSpPr>
        <p:spPr>
          <a:xfrm>
            <a:off x="3851920" y="4077072"/>
            <a:ext cx="0" cy="93037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etxa dreta 9"/>
          <p:cNvSpPr/>
          <p:nvPr/>
        </p:nvSpPr>
        <p:spPr>
          <a:xfrm>
            <a:off x="3419873" y="4295961"/>
            <a:ext cx="432048" cy="64807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0201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upload.wikimedia.org/wikipedia/commons/thumb/0/01/Rango_de_explosividad.svg/700px-Rango_de_explosividad.sv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"/>
          <a:stretch/>
        </p:blipFill>
        <p:spPr bwMode="auto">
          <a:xfrm>
            <a:off x="1587191" y="1628800"/>
            <a:ext cx="6081153" cy="492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8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Atmósfera explosiva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7438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8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Atmósfera peligrosa para la vida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395"/>
          <a:stretch/>
        </p:blipFill>
        <p:spPr bwMode="auto">
          <a:xfrm>
            <a:off x="1115616" y="2477360"/>
            <a:ext cx="6829425" cy="2751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94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Atmósfera inmediatamente peligrosa para la vida y la salud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159" y="2636912"/>
            <a:ext cx="6753225" cy="3390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ítol 1"/>
          <p:cNvSpPr>
            <a:spLocks noGrp="1"/>
          </p:cNvSpPr>
          <p:nvPr>
            <p:ph type="title"/>
          </p:nvPr>
        </p:nvSpPr>
        <p:spPr>
          <a:xfrm>
            <a:off x="35496" y="188640"/>
            <a:ext cx="9036496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70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Medidor (explosímetro)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744"/>
            <a:ext cx="4772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www.twilight.com.mx/OE/Explosimetro/GasAlertMicroClip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751" y="3450007"/>
            <a:ext cx="2517665" cy="271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ol 1"/>
          <p:cNvSpPr>
            <a:spLocks noGrp="1"/>
          </p:cNvSpPr>
          <p:nvPr>
            <p:ph type="title"/>
          </p:nvPr>
        </p:nvSpPr>
        <p:spPr>
          <a:xfrm>
            <a:off x="1907704" y="332656"/>
            <a:ext cx="5420097" cy="432048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ELEMENTOS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8" name="Picture 2" descr="Resultado de imagen de drÃ¤ger pac 3500">
            <a:extLst>
              <a:ext uri="{FF2B5EF4-FFF2-40B4-BE49-F238E27FC236}">
                <a16:creationId xmlns:a16="http://schemas.microsoft.com/office/drawing/2014/main" id="{63A02562-46F7-4330-82A0-764BC6932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320" y="758577"/>
            <a:ext cx="2851280" cy="245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44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>
          <a:xfrm>
            <a:off x="914400" y="1052736"/>
            <a:ext cx="7772400" cy="504056"/>
          </a:xfrm>
        </p:spPr>
        <p:txBody>
          <a:bodyPr/>
          <a:lstStyle/>
          <a:p>
            <a:r>
              <a:rPr lang="es-ES" dirty="0"/>
              <a:t>Extractor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5616" y="1700808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Equipo capaz de actuar en una doble función:</a:t>
            </a:r>
          </a:p>
          <a:p>
            <a:pPr algn="just"/>
            <a:r>
              <a:rPr lang="es-ES" dirty="0"/>
              <a:t>- </a:t>
            </a:r>
            <a:r>
              <a:rPr lang="es-ES" b="1" dirty="0"/>
              <a:t>Ventilador</a:t>
            </a:r>
            <a:r>
              <a:rPr lang="es-ES" dirty="0"/>
              <a:t> (ventilación por dilución).</a:t>
            </a:r>
          </a:p>
          <a:p>
            <a:pPr algn="just"/>
            <a:r>
              <a:rPr lang="es-ES" dirty="0"/>
              <a:t>- </a:t>
            </a:r>
            <a:r>
              <a:rPr lang="es-ES" b="1" dirty="0"/>
              <a:t>Extractor</a:t>
            </a:r>
            <a:r>
              <a:rPr lang="es-ES" dirty="0"/>
              <a:t> (extracción localizada).</a:t>
            </a:r>
          </a:p>
          <a:p>
            <a:pPr algn="just"/>
            <a:r>
              <a:rPr lang="es-ES" dirty="0"/>
              <a:t>Se utiliza para hacer practicables las atmósferas de los espacios confinados.</a:t>
            </a:r>
            <a:endParaRPr lang="ca-ES" dirty="0"/>
          </a:p>
        </p:txBody>
      </p:sp>
      <p:pic>
        <p:nvPicPr>
          <p:cNvPr id="21509" name="Picture 5" descr="Sistema de ventilador/extractor UB20 12v RAMF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4490"/>
            <a:ext cx="2802484" cy="17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http://www.navendi.com/Web/Epis/Respiracion/ExtractoresAire/MenuExtractor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4445803" cy="303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ol 1">
            <a:extLst>
              <a:ext uri="{FF2B5EF4-FFF2-40B4-BE49-F238E27FC236}">
                <a16:creationId xmlns:a16="http://schemas.microsoft.com/office/drawing/2014/main" id="{77775DB4-A1DC-4B89-A08E-AC9E5F3C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332656"/>
            <a:ext cx="5420097" cy="432048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ELEMENTOS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7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DEFINICIÓN DE ESPACIO CONFINADO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44136"/>
            <a:ext cx="6552728" cy="228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54737"/>
            <a:ext cx="4248472" cy="275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87624" y="21682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a-E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4870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80720" cy="864096"/>
          </a:xfrm>
        </p:spPr>
        <p:txBody>
          <a:bodyPr>
            <a:noAutofit/>
          </a:bodyPr>
          <a:lstStyle/>
          <a:p>
            <a:pPr algn="ctr"/>
            <a:r>
              <a:rPr lang="ca-ES" sz="4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496944" cy="4093915"/>
          </a:xfrm>
        </p:spPr>
        <p:txBody>
          <a:bodyPr>
            <a:normAutofit/>
          </a:bodyPr>
          <a:lstStyle/>
          <a:p>
            <a:pPr marL="731520" lvl="1" indent="-4572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INTRODUCCIÓN A LOS ESPACIOS CONFINADOS</a:t>
            </a:r>
          </a:p>
          <a:p>
            <a:pPr marL="731520" lvl="1" indent="-4572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RIESGOS</a:t>
            </a:r>
          </a:p>
          <a:p>
            <a:pPr marL="731520" lvl="1" indent="-4572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PROCEDIMIENTOS DE TRABAJO </a:t>
            </a:r>
          </a:p>
          <a:p>
            <a:pPr marL="731520" lvl="1" indent="-4572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GESTIÓN DE EMERGENCIAS</a:t>
            </a:r>
          </a:p>
          <a:p>
            <a:pPr marL="731520" lvl="1" indent="-4572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EQUIPOS DE PROTECCIÓN INDIVIDUAL</a:t>
            </a:r>
          </a:p>
        </p:txBody>
      </p:sp>
    </p:spTree>
    <p:extLst>
      <p:ext uri="{BB962C8B-B14F-4D97-AF65-F5344CB8AC3E}">
        <p14:creationId xmlns:p14="http://schemas.microsoft.com/office/powerpoint/2010/main" val="3886751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16796"/>
            <a:ext cx="8358039" cy="163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421957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87624" y="21682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a-E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  <p:sp>
        <p:nvSpPr>
          <p:cNvPr id="8" name="Títol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DEFINICIÓN DE ESPACIO CONFINADO</a:t>
            </a:r>
          </a:p>
        </p:txBody>
      </p:sp>
    </p:spTree>
    <p:extLst>
      <p:ext uri="{BB962C8B-B14F-4D97-AF65-F5344CB8AC3E}">
        <p14:creationId xmlns:p14="http://schemas.microsoft.com/office/powerpoint/2010/main" val="1423321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45224"/>
            <a:ext cx="8027368" cy="62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097" y="1454238"/>
            <a:ext cx="4216127" cy="363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87624" y="21682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a-E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</a:p>
        </p:txBody>
      </p:sp>
      <p:sp>
        <p:nvSpPr>
          <p:cNvPr id="8" name="Títol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504056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DEFINICIÓN DE ESPACIO CONFINADO</a:t>
            </a:r>
          </a:p>
        </p:txBody>
      </p:sp>
    </p:spTree>
    <p:extLst>
      <p:ext uri="{BB962C8B-B14F-4D97-AF65-F5344CB8AC3E}">
        <p14:creationId xmlns:p14="http://schemas.microsoft.com/office/powerpoint/2010/main" val="117222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08520" y="116632"/>
            <a:ext cx="8927976" cy="576064"/>
          </a:xfrm>
        </p:spPr>
        <p:txBody>
          <a:bodyPr bIns="91440" anchor="b" anchorCtr="0">
            <a:noAutofit/>
          </a:bodyPr>
          <a:lstStyle/>
          <a:p>
            <a:r>
              <a:rPr lang="es-E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NORMATIVA LEGAL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560" y="1292567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La normativa legal que hace referencia a recintos confinados se encuentra en el </a:t>
            </a:r>
            <a:r>
              <a:rPr lang="es-ES" b="1" dirty="0"/>
              <a:t>REAL DECRETO 486/1997</a:t>
            </a:r>
            <a:r>
              <a:rPr lang="es-ES" dirty="0"/>
              <a:t>, de 14 de abril, por el que se establecen las disposiciones mínimas de seguridad y salud en los lugares de trabajo. </a:t>
            </a:r>
            <a:r>
              <a:rPr lang="es-ES" dirty="0" err="1"/>
              <a:t>B.O.E</a:t>
            </a:r>
            <a:r>
              <a:rPr lang="es-ES" dirty="0"/>
              <a:t>. nº 97 23/04/1997. </a:t>
            </a:r>
            <a:endParaRPr lang="ca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8100392" cy="336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14517" y="877362"/>
            <a:ext cx="4745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3"/>
              </a:rPr>
              <a:t>Instituto Nacional de Seguridad e Higiene en el Trabajo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91921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08520" y="269776"/>
            <a:ext cx="8855968" cy="422920"/>
          </a:xfrm>
        </p:spPr>
        <p:txBody>
          <a:bodyPr bIns="91440" anchor="b" anchorCtr="0">
            <a:noAutofit/>
          </a:bodyPr>
          <a:lstStyle/>
          <a:p>
            <a:r>
              <a:rPr lang="es-E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CLASIFICACIÓN</a:t>
            </a:r>
          </a:p>
        </p:txBody>
      </p:sp>
      <p:sp>
        <p:nvSpPr>
          <p:cNvPr id="2" name="Rectangle 1"/>
          <p:cNvSpPr/>
          <p:nvPr/>
        </p:nvSpPr>
        <p:spPr>
          <a:xfrm>
            <a:off x="1293847" y="1260377"/>
            <a:ext cx="7056784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SEGÚN EL NIVEL DE RIESGO PARA LOS  TRABAJADORES </a:t>
            </a:r>
          </a:p>
        </p:txBody>
      </p:sp>
      <p:sp>
        <p:nvSpPr>
          <p:cNvPr id="5" name="Rectangle 4"/>
          <p:cNvSpPr/>
          <p:nvPr/>
        </p:nvSpPr>
        <p:spPr>
          <a:xfrm>
            <a:off x="679991" y="5301208"/>
            <a:ext cx="8284497" cy="1077218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dirty="0"/>
              <a:t>Esta categoría, corresponde a los </a:t>
            </a:r>
            <a:r>
              <a:rPr lang="es-ES" sz="1600" b="1" dirty="0"/>
              <a:t>espacios confinados donde las situaciones de peligro no exigen el uso de elementos de protección personal adicionales ni modificaciones especiales a los procedimientos normales de trabajo</a:t>
            </a:r>
            <a:r>
              <a:rPr lang="es-ES" sz="1600" dirty="0"/>
              <a:t>. Por ejemplo: tanques nuevos y limpios, fosos abiertos al aire libre, cañerías nuevas y limpias, etc. </a:t>
            </a:r>
          </a:p>
        </p:txBody>
      </p:sp>
      <p:sp>
        <p:nvSpPr>
          <p:cNvPr id="3" name="Rectangle 2"/>
          <p:cNvSpPr/>
          <p:nvPr/>
        </p:nvSpPr>
        <p:spPr>
          <a:xfrm>
            <a:off x="679991" y="1795627"/>
            <a:ext cx="890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Clase A</a:t>
            </a:r>
            <a:endParaRPr lang="ca-ES" dirty="0"/>
          </a:p>
        </p:txBody>
      </p:sp>
      <p:sp>
        <p:nvSpPr>
          <p:cNvPr id="7" name="Rectangle 6"/>
          <p:cNvSpPr/>
          <p:nvPr/>
        </p:nvSpPr>
        <p:spPr>
          <a:xfrm>
            <a:off x="679991" y="2164959"/>
            <a:ext cx="8284497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b="1" dirty="0">
                <a:solidFill>
                  <a:schemeClr val="bg1"/>
                </a:solidFill>
              </a:rPr>
              <a:t>Corresponde a aquellos donde existe un peligro para la vida, inminente o no</a:t>
            </a:r>
            <a:r>
              <a:rPr lang="es-ES" sz="1600" dirty="0">
                <a:solidFill>
                  <a:schemeClr val="bg1"/>
                </a:solidFill>
              </a:rPr>
              <a:t>. Generalmente riesgos atmosféricos (gases inflamables y/o tóxicos, deficiencia o enriquecimiento de oxigeno). 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609" y="2852936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Clase B</a:t>
            </a:r>
            <a:endParaRPr lang="ca-ES" dirty="0"/>
          </a:p>
        </p:txBody>
      </p:sp>
      <p:sp>
        <p:nvSpPr>
          <p:cNvPr id="9" name="Rectangle 8"/>
          <p:cNvSpPr/>
          <p:nvPr/>
        </p:nvSpPr>
        <p:spPr>
          <a:xfrm>
            <a:off x="679991" y="3284984"/>
            <a:ext cx="8284497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</a:rPr>
              <a:t>En esta clase, </a:t>
            </a:r>
            <a:r>
              <a:rPr lang="es-ES" sz="1600" b="1" dirty="0">
                <a:solidFill>
                  <a:schemeClr val="bg1"/>
                </a:solidFill>
              </a:rPr>
              <a:t>los peligros potenciales dentro del espacio confinado pueden ser de lesiones y/o enfermedades que no comprometen la vida ni la salud y pueden controlarse a través de elementos de protección personal</a:t>
            </a:r>
            <a:r>
              <a:rPr lang="es-ES" sz="1600" dirty="0">
                <a:solidFill>
                  <a:schemeClr val="bg1"/>
                </a:solidFill>
              </a:rPr>
              <a:t>. Por ejemplo: se clasifican como espacios confinados clase B a aquellos cuyo contenido de oxígeno, gases inflamables y/o tóxicos, y su carga térmica están dentro de los límites permisibles y el riesgo de derrumbe, de existir, está controlado o ha sido eliminado.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3568" y="4869160"/>
            <a:ext cx="974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Clase C </a:t>
            </a:r>
            <a:endParaRPr lang="ca-ES" dirty="0"/>
          </a:p>
        </p:txBody>
      </p:sp>
      <p:sp>
        <p:nvSpPr>
          <p:cNvPr id="12" name="QuadreDeText 11"/>
          <p:cNvSpPr txBox="1"/>
          <p:nvPr/>
        </p:nvSpPr>
        <p:spPr>
          <a:xfrm>
            <a:off x="107504" y="204184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</a:p>
        </p:txBody>
      </p:sp>
      <p:sp>
        <p:nvSpPr>
          <p:cNvPr id="15" name="QuadreDeText 14"/>
          <p:cNvSpPr txBox="1"/>
          <p:nvPr/>
        </p:nvSpPr>
        <p:spPr>
          <a:xfrm>
            <a:off x="179512" y="545741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13" name="Fletxa cap amunt i cap avall 12"/>
          <p:cNvSpPr/>
          <p:nvPr/>
        </p:nvSpPr>
        <p:spPr>
          <a:xfrm>
            <a:off x="111081" y="2749734"/>
            <a:ext cx="500479" cy="291151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/>
              <a:t>PELIGRO</a:t>
            </a:r>
          </a:p>
        </p:txBody>
      </p:sp>
    </p:spTree>
    <p:extLst>
      <p:ext uri="{BB962C8B-B14F-4D97-AF65-F5344CB8AC3E}">
        <p14:creationId xmlns:p14="http://schemas.microsoft.com/office/powerpoint/2010/main" val="859954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08520" y="260648"/>
            <a:ext cx="8639944" cy="432048"/>
          </a:xfrm>
        </p:spPr>
        <p:txBody>
          <a:bodyPr bIns="91440" anchor="b" anchorCtr="0">
            <a:noAutofit/>
          </a:bodyPr>
          <a:lstStyle/>
          <a:p>
            <a:r>
              <a:rPr lang="es-E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PERMISOS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3688" y="1196752"/>
            <a:ext cx="568863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CATEGORÍA DE PERMISOS SEGÚN SU CLASE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679991" y="5301208"/>
            <a:ext cx="8284497" cy="58477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dirty="0"/>
              <a:t>Basándose en inspecciones y la experiencia en estos espacios confinados </a:t>
            </a: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necesita seguridad en el método de trabajo, pero no se necesita permiso de entrada.</a:t>
            </a:r>
          </a:p>
        </p:txBody>
      </p:sp>
      <p:sp>
        <p:nvSpPr>
          <p:cNvPr id="3" name="Rectangle 2"/>
          <p:cNvSpPr/>
          <p:nvPr/>
        </p:nvSpPr>
        <p:spPr>
          <a:xfrm>
            <a:off x="679991" y="1795627"/>
            <a:ext cx="3456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Primera categoría (Para CLASE A)</a:t>
            </a:r>
            <a:endParaRPr lang="ca-ES" dirty="0"/>
          </a:p>
        </p:txBody>
      </p:sp>
      <p:sp>
        <p:nvSpPr>
          <p:cNvPr id="7" name="Rectangle 6"/>
          <p:cNvSpPr/>
          <p:nvPr/>
        </p:nvSpPr>
        <p:spPr>
          <a:xfrm>
            <a:off x="679991" y="2164959"/>
            <a:ext cx="8284497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</a:rPr>
              <a:t>Es necesaria </a:t>
            </a: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autorización de entrada por escrito y un plan de trabajo </a:t>
            </a:r>
            <a:r>
              <a:rPr lang="es-ES" sz="1600" dirty="0">
                <a:solidFill>
                  <a:schemeClr val="bg1"/>
                </a:solidFill>
              </a:rPr>
              <a:t>diseñado específicamente para las tareas a realizar.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609" y="3348281"/>
            <a:ext cx="3501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Segunda categoría (Para CLASE B)</a:t>
            </a:r>
            <a:endParaRPr lang="ca-ES" dirty="0"/>
          </a:p>
        </p:txBody>
      </p:sp>
      <p:sp>
        <p:nvSpPr>
          <p:cNvPr id="9" name="Rectangle 8"/>
          <p:cNvSpPr/>
          <p:nvPr/>
        </p:nvSpPr>
        <p:spPr>
          <a:xfrm>
            <a:off x="679991" y="3780329"/>
            <a:ext cx="8284497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Precisa una seguridad en el método de trabajo con un permiso para entrar sin protección respiratoria </a:t>
            </a:r>
            <a:r>
              <a:rPr lang="es-ES" sz="1600" dirty="0">
                <a:solidFill>
                  <a:schemeClr val="bg1"/>
                </a:solidFill>
              </a:rPr>
              <a:t>una vez efectuadas las mediciones.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3568" y="4869160"/>
            <a:ext cx="345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Tercera categoría (Para CLASE C) </a:t>
            </a:r>
            <a:endParaRPr lang="ca-ES" dirty="0"/>
          </a:p>
        </p:txBody>
      </p:sp>
      <p:sp>
        <p:nvSpPr>
          <p:cNvPr id="12" name="QuadreDeText 11"/>
          <p:cNvSpPr txBox="1"/>
          <p:nvPr/>
        </p:nvSpPr>
        <p:spPr>
          <a:xfrm>
            <a:off x="107504" y="189783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</a:p>
        </p:txBody>
      </p:sp>
      <p:sp>
        <p:nvSpPr>
          <p:cNvPr id="15" name="QuadreDeText 14"/>
          <p:cNvSpPr txBox="1"/>
          <p:nvPr/>
        </p:nvSpPr>
        <p:spPr>
          <a:xfrm>
            <a:off x="179512" y="5313402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13" name="Fletxa cap amunt i cap avall 12"/>
          <p:cNvSpPr/>
          <p:nvPr/>
        </p:nvSpPr>
        <p:spPr>
          <a:xfrm>
            <a:off x="111081" y="2605718"/>
            <a:ext cx="500479" cy="291151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/>
              <a:t>PELIGRO</a:t>
            </a:r>
          </a:p>
        </p:txBody>
      </p:sp>
    </p:spTree>
    <p:extLst>
      <p:ext uri="{BB962C8B-B14F-4D97-AF65-F5344CB8AC3E}">
        <p14:creationId xmlns:p14="http://schemas.microsoft.com/office/powerpoint/2010/main" val="4034412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08520" y="260648"/>
            <a:ext cx="8639944" cy="432048"/>
          </a:xfrm>
        </p:spPr>
        <p:txBody>
          <a:bodyPr bIns="91440" anchor="b" anchorCtr="0">
            <a:noAutofit/>
          </a:bodyPr>
          <a:lstStyle/>
          <a:p>
            <a:r>
              <a:rPr lang="es-E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CLASIFICACIÓN</a:t>
            </a:r>
          </a:p>
        </p:txBody>
      </p:sp>
      <p:sp>
        <p:nvSpPr>
          <p:cNvPr id="12" name="QuadreDeText 11"/>
          <p:cNvSpPr txBox="1"/>
          <p:nvPr/>
        </p:nvSpPr>
        <p:spPr>
          <a:xfrm>
            <a:off x="251520" y="98072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</a:p>
        </p:txBody>
      </p:sp>
      <p:sp>
        <p:nvSpPr>
          <p:cNvPr id="15" name="QuadreDeText 14"/>
          <p:cNvSpPr txBox="1"/>
          <p:nvPr/>
        </p:nvSpPr>
        <p:spPr>
          <a:xfrm>
            <a:off x="323528" y="4396298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13" name="Fletxa cap amunt i cap avall 12"/>
          <p:cNvSpPr/>
          <p:nvPr/>
        </p:nvSpPr>
        <p:spPr>
          <a:xfrm>
            <a:off x="255097" y="1688614"/>
            <a:ext cx="500479" cy="291151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/>
              <a:t>PELIGRO</a:t>
            </a:r>
            <a:endParaRPr lang="es-ES" b="1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192FB55-E315-414C-A31E-54C9E77D7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613436"/>
              </p:ext>
            </p:extLst>
          </p:nvPr>
        </p:nvGraphicFramePr>
        <p:xfrm>
          <a:off x="1187624" y="1186996"/>
          <a:ext cx="7344816" cy="513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399956274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86685712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329119708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98426148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157032978"/>
                    </a:ext>
                  </a:extLst>
                </a:gridCol>
              </a:tblGrid>
              <a:tr h="900100">
                <a:tc rowSpan="3"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CATÉGORÍAS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Arial Narrow" panose="020B0606020202030204" pitchFamily="34" charset="0"/>
                        </a:rPr>
                        <a:t>PRIMERA</a:t>
                      </a:r>
                    </a:p>
                    <a:p>
                      <a:pPr algn="ctr"/>
                      <a:r>
                        <a:rPr lang="es-ES" sz="2000" dirty="0">
                          <a:latin typeface="Arial Narrow" panose="020B0606020202030204" pitchFamily="34" charset="0"/>
                        </a:rPr>
                        <a:t>(T1)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APV/AIPVS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sz="20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PERMISO TRABAJO</a:t>
                      </a:r>
                    </a:p>
                    <a:p>
                      <a:pPr marL="0" algn="ctr" rtl="0" eaLnBrk="1" latinLnBrk="0" hangingPunct="1"/>
                      <a:r>
                        <a:rPr kumimoji="0" lang="es-ES" sz="20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rtl="0" eaLnBrk="1" latinLnBrk="0" hangingPunct="1"/>
                      <a:r>
                        <a:rPr kumimoji="0" lang="es-ES" sz="20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PLAN DE TRABAJO</a:t>
                      </a:r>
                    </a:p>
                    <a:p>
                      <a:pPr marL="0" algn="ctr" rtl="0" eaLnBrk="1" latinLnBrk="0" hangingPunct="1"/>
                      <a:r>
                        <a:rPr kumimoji="0" lang="es-ES" sz="20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PROCEDIMIENTO/S OPERATIVO/S SEGUROS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sz="28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b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CLASES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96010"/>
                  </a:ext>
                </a:extLst>
              </a:tr>
              <a:tr h="900100">
                <a:tc v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latin typeface="Arial Narrow" panose="020B0606020202030204" pitchFamily="34" charset="0"/>
                        </a:rPr>
                        <a:t>SEGUNDA</a:t>
                      </a:r>
                    </a:p>
                    <a:p>
                      <a:pPr algn="ctr"/>
                      <a:r>
                        <a:rPr lang="es-ES" sz="2000" b="1" dirty="0">
                          <a:latin typeface="Arial Narrow" panose="020B0606020202030204" pitchFamily="34" charset="0"/>
                        </a:rPr>
                        <a:t>(T2)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sz="20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PERMISO TRABAJO</a:t>
                      </a:r>
                    </a:p>
                    <a:p>
                      <a:pPr marL="0" algn="ctr" rtl="0" eaLnBrk="1" latinLnBrk="0" hangingPunct="1"/>
                      <a:r>
                        <a:rPr kumimoji="0" lang="es-ES" sz="20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algn="ctr" rtl="0" eaLnBrk="1" latinLnBrk="0" hangingPunct="1"/>
                      <a:r>
                        <a:rPr kumimoji="0" lang="es-ES" sz="20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PROCEDIMIENTO/S OPERATIVO/S SEGUROS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sz="28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s-ES" sz="105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27846"/>
                  </a:ext>
                </a:extLst>
              </a:tr>
              <a:tr h="900100">
                <a:tc v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>
                          <a:latin typeface="Arial Narrow" panose="020B0606020202030204" pitchFamily="34" charset="0"/>
                        </a:rPr>
                        <a:t>TERCERA</a:t>
                      </a:r>
                    </a:p>
                    <a:p>
                      <a:pPr algn="ctr"/>
                      <a:r>
                        <a:rPr lang="es-ES" sz="2000" b="1" dirty="0">
                          <a:latin typeface="Arial Narrow" panose="020B0606020202030204" pitchFamily="34" charset="0"/>
                        </a:rPr>
                        <a:t>T3 (Otros habituales)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PROCEDIMIENTO/S OPERATIVO/S SEGUROS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s-ES" sz="2800" b="1" kern="1200" dirty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s-ES" sz="105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626708"/>
                  </a:ext>
                </a:extLst>
              </a:tr>
              <a:tr h="900100">
                <a:tc gridSpan="5">
                  <a:txBody>
                    <a:bodyPr/>
                    <a:lstStyle/>
                    <a:p>
                      <a:pPr algn="just"/>
                      <a:r>
                        <a:rPr lang="es-ES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ADVERTENCIA: En caso de duda en la clasificación de un espacio confinado entre dos categorías, siempre se catalogará como la de mayor peligro.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20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20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s-ES" sz="28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s-ES" b="1" kern="12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587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565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3"/>
          <p:cNvSpPr>
            <a:spLocks noGrp="1"/>
          </p:cNvSpPr>
          <p:nvPr>
            <p:ph type="title"/>
          </p:nvPr>
        </p:nvSpPr>
        <p:spPr>
          <a:xfrm>
            <a:off x="108520" y="260648"/>
            <a:ext cx="8639944" cy="432048"/>
          </a:xfrm>
        </p:spPr>
        <p:txBody>
          <a:bodyPr bIns="91440" anchor="b" anchorCtr="0">
            <a:noAutofit/>
          </a:bodyPr>
          <a:lstStyle/>
          <a:p>
            <a:r>
              <a:rPr lang="es-E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CLASIFICACIÓN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DCBD4DA-C210-4A4A-A711-52E9B1F55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439649"/>
              </p:ext>
            </p:extLst>
          </p:nvPr>
        </p:nvGraphicFramePr>
        <p:xfrm>
          <a:off x="1115616" y="836712"/>
          <a:ext cx="7038900" cy="507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val="3450925180"/>
                    </a:ext>
                  </a:extLst>
                </a:gridCol>
                <a:gridCol w="1350268">
                  <a:extLst>
                    <a:ext uri="{9D8B030D-6E8A-4147-A177-3AD203B41FA5}">
                      <a16:colId xmlns:a16="http://schemas.microsoft.com/office/drawing/2014/main" val="774848841"/>
                    </a:ext>
                  </a:extLst>
                </a:gridCol>
              </a:tblGrid>
              <a:tr h="377644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Arial Narrow" panose="020B0606020202030204" pitchFamily="34" charset="0"/>
                        </a:rPr>
                        <a:t>LUGAR</a:t>
                      </a:r>
                    </a:p>
                  </a:txBody>
                  <a:tcPr anchor="ctr"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 Narrow" panose="020B0606020202030204" pitchFamily="34" charset="0"/>
                        </a:rPr>
                        <a:t>CATEGORÍA</a:t>
                      </a:r>
                    </a:p>
                  </a:txBody>
                  <a:tcPr>
                    <a:lnB w="381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038611"/>
                  </a:ext>
                </a:extLst>
              </a:tr>
              <a:tr h="377644">
                <a:tc>
                  <a:txBody>
                    <a:bodyPr/>
                    <a:lstStyle/>
                    <a:p>
                      <a:pPr algn="ctr"/>
                      <a:endParaRPr lang="es-ES" sz="8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694487"/>
                  </a:ext>
                </a:extLst>
              </a:tr>
              <a:tr h="472056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Interior de cualquier depósito cerrado (digestor, espesador, reactivos, silos, torres de lavado, etc.)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(PRIMERA) T1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APV/AIPVS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310353"/>
                  </a:ext>
                </a:extLst>
              </a:tr>
              <a:tr h="472056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Interior de las obras de entrada (zona de los desarenadores, separador de grasas, lavador de arenas y canales de tamices). Operaciones prolongadas en el tiempo.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2297405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Interior de estaciones de impulsión cerradas.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9011403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Interior de pozos o de alcantarillas de más de 2.5 metros de profundidad.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6383835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algn="just"/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884237"/>
                  </a:ext>
                </a:extLst>
              </a:tr>
              <a:tr h="47205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Interior de cualquier depósito abierto y con materia en fermentación (decantadores primarios, secundarios, balsas aireación, balsa agua depurada, etc.)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(SEGUNDA) T2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039598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Interior de arquetas de válvulas de todos los elementos de las EDAR.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600693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Interior de estaciones de impulsión dotadas de doble cámara.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0340076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02213"/>
                  </a:ext>
                </a:extLst>
              </a:tr>
              <a:tr h="347498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Interior de obras de entrada. Trabajos habituales de comprobación, limpiezas, etc.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(TERCERA) T3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710492"/>
                  </a:ext>
                </a:extLst>
              </a:tr>
              <a:tr h="472056">
                <a:tc>
                  <a:txBody>
                    <a:bodyPr/>
                    <a:lstStyle/>
                    <a:p>
                      <a:pPr algn="just"/>
                      <a:r>
                        <a:rPr lang="es-ES" sz="1200" b="1" dirty="0">
                          <a:latin typeface="Arial Narrow" panose="020B0606020202030204" pitchFamily="34" charset="0"/>
                        </a:rPr>
                        <a:t>Interior de cualquier depósito abierto y vacío (decantadores primarios, secundarios, balsas aireación, balsa agua depurada, etc.)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9551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227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764704"/>
            <a:ext cx="7772400" cy="792088"/>
          </a:xfrm>
        </p:spPr>
        <p:txBody>
          <a:bodyPr>
            <a:normAutofit/>
          </a:bodyPr>
          <a:lstStyle/>
          <a:p>
            <a:pPr algn="ctr"/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RIESGOS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23528" y="2835970"/>
            <a:ext cx="5040560" cy="1169094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RIESGOS GENERALES Y MEDIDAS APLICABLES.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RIESGOS ESPECÍFICOS.</a:t>
            </a:r>
          </a:p>
        </p:txBody>
      </p:sp>
      <p:pic>
        <p:nvPicPr>
          <p:cNvPr id="16386" name="Picture 2" descr="http://2.bp.blogspot.com/-qQjE85a9aFI/T_ptpl1-DeI/AAAAAAAAAR0/syGNaLwOQwI/s1600/espacio+confinado+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84984"/>
            <a:ext cx="317243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8642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576064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RIESGOS GENERALES Y MEDIDAS APLICABLES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76470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Son aquellos riesgos que pueden estar presentes en cualquier tipo de recinto o instalación. </a:t>
            </a:r>
            <a:endParaRPr lang="ca-ES" dirty="0"/>
          </a:p>
        </p:txBody>
      </p:sp>
      <p:sp>
        <p:nvSpPr>
          <p:cNvPr id="4" name="Rectangle 3"/>
          <p:cNvSpPr/>
          <p:nvPr/>
        </p:nvSpPr>
        <p:spPr>
          <a:xfrm>
            <a:off x="5148064" y="1215720"/>
            <a:ext cx="3024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atropellos con vehículos. </a:t>
            </a:r>
            <a:endParaRPr lang="ca-ES" sz="14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3687"/>
            <a:ext cx="2592288" cy="15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B94DE0-03B4-4171-804F-80002F4D0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594321"/>
            <a:ext cx="2448272" cy="161865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AD3F06F-9C7F-4200-B5CD-2BCADC940627}"/>
              </a:ext>
            </a:extLst>
          </p:cNvPr>
          <p:cNvSpPr/>
          <p:nvPr/>
        </p:nvSpPr>
        <p:spPr>
          <a:xfrm>
            <a:off x="715078" y="1260787"/>
            <a:ext cx="35373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contacto con elementos móviles. 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BEA2FC7F-E75D-403F-85D5-4CA9E3102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83339"/>
            <a:ext cx="2888552" cy="152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A9FE7C4-C549-4B84-ACB5-CD105A8CC9E8}"/>
              </a:ext>
            </a:extLst>
          </p:cNvPr>
          <p:cNvSpPr/>
          <p:nvPr/>
        </p:nvSpPr>
        <p:spPr>
          <a:xfrm>
            <a:off x="5182029" y="3813376"/>
            <a:ext cx="27376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caídas a distinto nivel.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E4108C7-52BC-4D37-9196-E328EAC33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26" y="4181762"/>
            <a:ext cx="2584994" cy="162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C2F8F29-2238-4978-ABE8-99108745B0E6}"/>
              </a:ext>
            </a:extLst>
          </p:cNvPr>
          <p:cNvSpPr/>
          <p:nvPr/>
        </p:nvSpPr>
        <p:spPr>
          <a:xfrm>
            <a:off x="650329" y="3803851"/>
            <a:ext cx="4014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contacto eléctrico directo o indirecto. </a:t>
            </a:r>
          </a:p>
        </p:txBody>
      </p:sp>
    </p:spTree>
    <p:extLst>
      <p:ext uri="{BB962C8B-B14F-4D97-AF65-F5344CB8AC3E}">
        <p14:creationId xmlns:p14="http://schemas.microsoft.com/office/powerpoint/2010/main" val="3737157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08912" cy="576064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RIESGOS GENERALES Y MEDIDAS APLICABLES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76470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Son aquellos riesgos que pueden estar presentes en cualquier tipo de recinto o instalación. </a:t>
            </a:r>
            <a:endParaRPr lang="ca-ES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27C610DE-3D91-46E7-8D02-EA392AF2E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2545813" cy="153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00A9C51-5EAF-4EC4-9506-D4F23CBA584B}"/>
              </a:ext>
            </a:extLst>
          </p:cNvPr>
          <p:cNvSpPr/>
          <p:nvPr/>
        </p:nvSpPr>
        <p:spPr>
          <a:xfrm>
            <a:off x="323528" y="1402323"/>
            <a:ext cx="457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impacto de objetos o herramientas que caen.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C1319DC8-81DA-4609-BAAC-01232AE40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186" y="1844824"/>
            <a:ext cx="2094869" cy="202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ccydconsultores.cl/wp-content/uploads/2011/02/Prevencion-de-Riesgos-Espacios-Confinados-.jpg">
            <a:extLst>
              <a:ext uri="{FF2B5EF4-FFF2-40B4-BE49-F238E27FC236}">
                <a16:creationId xmlns:a16="http://schemas.microsoft.com/office/drawing/2014/main" id="{935C62E4-E981-4B7D-BE2A-395BE7557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667" y="4505641"/>
            <a:ext cx="2091710" cy="209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9009DDF-DE1D-43F9-8E47-88C00448EFAE}"/>
              </a:ext>
            </a:extLst>
          </p:cNvPr>
          <p:cNvSpPr/>
          <p:nvPr/>
        </p:nvSpPr>
        <p:spPr>
          <a:xfrm>
            <a:off x="5081544" y="1396460"/>
            <a:ext cx="36541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las condiciones medioambientales.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B4645FB-B4DC-47F6-A29D-458563DA83EE}"/>
              </a:ext>
            </a:extLst>
          </p:cNvPr>
          <p:cNvSpPr/>
          <p:nvPr/>
        </p:nvSpPr>
        <p:spPr>
          <a:xfrm>
            <a:off x="5004048" y="3861048"/>
            <a:ext cx="3912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contacto con sustancias químicas cáusticas y corrosivas. 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02F5838B-730C-417C-8B30-E6C7F5CF2F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72"/>
          <a:stretch/>
        </p:blipFill>
        <p:spPr bwMode="auto">
          <a:xfrm>
            <a:off x="971600" y="4793673"/>
            <a:ext cx="3561914" cy="173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DE035122-4714-4140-BBE7-502B5D9BD0C6}"/>
              </a:ext>
            </a:extLst>
          </p:cNvPr>
          <p:cNvSpPr/>
          <p:nvPr/>
        </p:nvSpPr>
        <p:spPr>
          <a:xfrm>
            <a:off x="509544" y="3861048"/>
            <a:ext cx="4278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contacto con elementos fijos de instalaciones y estructuras. </a:t>
            </a:r>
          </a:p>
        </p:txBody>
      </p:sp>
    </p:spTree>
    <p:extLst>
      <p:ext uri="{BB962C8B-B14F-4D97-AF65-F5344CB8AC3E}">
        <p14:creationId xmlns:p14="http://schemas.microsoft.com/office/powerpoint/2010/main" val="212377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404664"/>
            <a:ext cx="7772400" cy="1584176"/>
          </a:xfrm>
        </p:spPr>
        <p:txBody>
          <a:bodyPr>
            <a:normAutofit/>
          </a:bodyPr>
          <a:lstStyle/>
          <a:p>
            <a:pPr algn="ctr"/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INTRODUCCIÓN A LOS ESPACIOS CONFINADOS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60040" y="2763962"/>
            <a:ext cx="7772400" cy="2681262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RESUMEN DE CONCEPTOS PREVIOS IMPORTANTES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DEFINICIÓN DE ESPACIO CONFINADO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NORMATIVA LEGAL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MOTIVOS DE ACCESO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CLASIFICACIÓN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EJEMPLOS</a:t>
            </a:r>
            <a:endParaRPr lang="ca-ES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a-E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386" name="Picture 2" descr="http://2.bp.blogspot.com/-qQjE85a9aFI/T_ptpl1-DeI/AAAAAAAAAR0/syGNaLwOQwI/s1600/espacio+confinado+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29" y="3885961"/>
            <a:ext cx="3043039" cy="227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2767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71600" y="908720"/>
            <a:ext cx="2448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agentes biológicos. 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334269"/>
            <a:ext cx="334447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ítol 1"/>
          <p:cNvSpPr>
            <a:spLocks noGrp="1"/>
          </p:cNvSpPr>
          <p:nvPr>
            <p:ph type="title"/>
          </p:nvPr>
        </p:nvSpPr>
        <p:spPr>
          <a:xfrm>
            <a:off x="179511" y="188640"/>
            <a:ext cx="8288111" cy="576064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RIESGOS GENERALES Y MEDIDAS APLICABLES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4" descr="http://3.bp.blogspot.com/-ZCYGWtKpmtY/UVwPxjDkQBI/AAAAAAAAAb0/7WfQEbpE8UA/s1600/Poceros2-0.jpg">
            <a:extLst>
              <a:ext uri="{FF2B5EF4-FFF2-40B4-BE49-F238E27FC236}">
                <a16:creationId xmlns:a16="http://schemas.microsoft.com/office/drawing/2014/main" id="{ED44D620-D186-411F-9EB2-35CA9BED7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308" y="1340768"/>
            <a:ext cx="259333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.ytimg.com/vi/lfh--bDcTcM/hqdefault.jpg">
            <a:extLst>
              <a:ext uri="{FF2B5EF4-FFF2-40B4-BE49-F238E27FC236}">
                <a16:creationId xmlns:a16="http://schemas.microsoft.com/office/drawing/2014/main" id="{A93FFDDC-0220-40E8-B587-C0E6D7BDF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1" t="14591" r="15749" b="26157"/>
          <a:stretch/>
        </p:blipFill>
        <p:spPr bwMode="auto">
          <a:xfrm>
            <a:off x="5391308" y="4448524"/>
            <a:ext cx="2593334" cy="171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F05B784-3D6A-4593-8E34-256AC4C42B61}"/>
              </a:ext>
            </a:extLst>
          </p:cNvPr>
          <p:cNvSpPr/>
          <p:nvPr/>
        </p:nvSpPr>
        <p:spPr>
          <a:xfrm>
            <a:off x="4860032" y="908720"/>
            <a:ext cx="3607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asfixia, inmersión o ahogamiento.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6221329-580D-4668-A09D-4E18B477A4A8}"/>
              </a:ext>
            </a:extLst>
          </p:cNvPr>
          <p:cNvSpPr/>
          <p:nvPr/>
        </p:nvSpPr>
        <p:spPr>
          <a:xfrm>
            <a:off x="4662264" y="3996730"/>
            <a:ext cx="4158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condiciones meteorológicas extremas.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C01906-C412-4D21-87EF-3B7C5ECEC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215" y="4370041"/>
            <a:ext cx="2505673" cy="181066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87034EA9-8A5A-4EE3-A111-1D70459553A9}"/>
              </a:ext>
            </a:extLst>
          </p:cNvPr>
          <p:cNvSpPr/>
          <p:nvPr/>
        </p:nvSpPr>
        <p:spPr>
          <a:xfrm>
            <a:off x="467544" y="3933057"/>
            <a:ext cx="3870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Daños por posturas forzadas en las operaciones. </a:t>
            </a:r>
          </a:p>
        </p:txBody>
      </p:sp>
    </p:spTree>
    <p:extLst>
      <p:ext uri="{BB962C8B-B14F-4D97-AF65-F5344CB8AC3E}">
        <p14:creationId xmlns:p14="http://schemas.microsoft.com/office/powerpoint/2010/main" val="501996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90872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Son aquellos riesgos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se generan específicamente en un tipo de recinto o instalación. </a:t>
            </a:r>
            <a:endParaRPr lang="ca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15" y="1628800"/>
            <a:ext cx="6368337" cy="1495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15" y="3625816"/>
            <a:ext cx="6325596" cy="883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15" y="5152230"/>
            <a:ext cx="6282855" cy="8690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576064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RIESGOS ESPECÍFICOS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985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73008" cy="504056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SUBOXIGENADAS (RIESGO DE ASFIXIA)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249289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Normalmente el aire que respiramos, contiene un </a:t>
            </a:r>
            <a:r>
              <a:rPr lang="es-ES" b="1" dirty="0"/>
              <a:t>20,8 % de oxígeno </a:t>
            </a:r>
            <a:r>
              <a:rPr lang="es-ES" dirty="0"/>
              <a:t>en volumen.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Cuando en un espacio confinado, este porcentaje está por debajo de 19,5 % </a:t>
            </a:r>
            <a:r>
              <a:rPr lang="es-ES" dirty="0"/>
              <a:t>de su atmósfera total, se considera que la atmósfera tiene </a:t>
            </a:r>
            <a:r>
              <a:rPr lang="es-ES" b="1" dirty="0"/>
              <a:t>deficiencia de oxígeno. </a:t>
            </a:r>
            <a:endParaRPr lang="es-ES" dirty="0"/>
          </a:p>
        </p:txBody>
      </p:sp>
      <p:sp>
        <p:nvSpPr>
          <p:cNvPr id="6" name="Rectangle 5"/>
          <p:cNvSpPr/>
          <p:nvPr/>
        </p:nvSpPr>
        <p:spPr>
          <a:xfrm>
            <a:off x="251520" y="3861048"/>
            <a:ext cx="8640960" cy="174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La disminución de concentración de oxígeno en el espacio del ambiente confinado, puede deberse a: </a:t>
            </a:r>
          </a:p>
          <a:p>
            <a:pPr marL="742950" lvl="1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Las características del propio recinto</a:t>
            </a:r>
          </a:p>
          <a:p>
            <a:pPr marL="742950" lvl="1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Los trabajos realizados en el mismo </a:t>
            </a:r>
            <a:endParaRPr lang="ca-E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3796" name="Picture 4" descr="https://pbs.twimg.com/profile_images/501900233610379265/DOtDNfbA_400x400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81128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7879EE3-8D27-48AB-AD5D-590769825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90862"/>
            <a:ext cx="4568137" cy="1073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303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73008" cy="504056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SUBOXIGENADAS (RIESGO DE ASFIXIA) 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4FE05B22-5461-4705-9653-E294D29BC0CF}"/>
              </a:ext>
            </a:extLst>
          </p:cNvPr>
          <p:cNvSpPr/>
          <p:nvPr/>
        </p:nvSpPr>
        <p:spPr>
          <a:xfrm>
            <a:off x="467544" y="1844824"/>
            <a:ext cx="244827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Fermentaciones y descomposiciones aeróbicas. </a:t>
            </a: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68A8BB0E-721F-48A8-B6DC-F1DD4BF43F25}"/>
              </a:ext>
            </a:extLst>
          </p:cNvPr>
          <p:cNvSpPr/>
          <p:nvPr/>
        </p:nvSpPr>
        <p:spPr>
          <a:xfrm>
            <a:off x="3131840" y="1844824"/>
            <a:ext cx="244827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Consumo de O</a:t>
            </a:r>
            <a:r>
              <a:rPr lang="es-ES" sz="1400" b="1" baseline="-25000" dirty="0">
                <a:latin typeface="Arial Narrow" panose="020B0606020202030204" pitchFamily="34" charset="0"/>
              </a:rPr>
              <a:t>2</a:t>
            </a:r>
            <a:r>
              <a:rPr lang="es-ES" sz="1400" b="1" dirty="0">
                <a:latin typeface="Arial Narrow" panose="020B0606020202030204" pitchFamily="34" charset="0"/>
              </a:rPr>
              <a:t> en oxidación de metales. 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0E3D6785-34DA-4266-A395-49992943BBFA}"/>
              </a:ext>
            </a:extLst>
          </p:cNvPr>
          <p:cNvSpPr/>
          <p:nvPr/>
        </p:nvSpPr>
        <p:spPr>
          <a:xfrm>
            <a:off x="467544" y="993502"/>
            <a:ext cx="29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 Narrow" panose="020B0606020202030204" pitchFamily="34" charset="0"/>
              </a:rPr>
              <a:t>ORIGEN: PROPIO RECINTO</a:t>
            </a:r>
            <a:endParaRPr lang="ca-ES" sz="2000" b="1" dirty="0">
              <a:latin typeface="Arial Narrow" panose="020B0606020202030204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44A1FA49-9DEA-4C3A-9920-04628CCD68ED}"/>
              </a:ext>
            </a:extLst>
          </p:cNvPr>
          <p:cNvSpPr/>
          <p:nvPr/>
        </p:nvSpPr>
        <p:spPr>
          <a:xfrm>
            <a:off x="467544" y="3390672"/>
            <a:ext cx="172819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Respiración humana. 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B33A62B8-ADBC-4FB8-8F08-35A303E6D986}"/>
              </a:ext>
            </a:extLst>
          </p:cNvPr>
          <p:cNvSpPr/>
          <p:nvPr/>
        </p:nvSpPr>
        <p:spPr>
          <a:xfrm>
            <a:off x="2483768" y="3284985"/>
            <a:ext cx="194421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Procesos con consumo de O</a:t>
            </a:r>
            <a:r>
              <a:rPr lang="es-ES" sz="1400" b="1" baseline="-25000" dirty="0">
                <a:latin typeface="Arial Narrow" panose="020B0606020202030204" pitchFamily="34" charset="0"/>
              </a:rPr>
              <a:t>2</a:t>
            </a:r>
            <a:r>
              <a:rPr lang="es-ES" sz="1400" b="1" dirty="0">
                <a:latin typeface="Arial Narrow" panose="020B0606020202030204" pitchFamily="34" charset="0"/>
              </a:rPr>
              <a:t>: soldadura, etc. 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C58B2534-76E9-4AD3-9DE7-7DFD5E35C00B}"/>
              </a:ext>
            </a:extLst>
          </p:cNvPr>
          <p:cNvSpPr/>
          <p:nvPr/>
        </p:nvSpPr>
        <p:spPr>
          <a:xfrm>
            <a:off x="467544" y="2649686"/>
            <a:ext cx="4248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 Narrow" panose="020B0606020202030204" pitchFamily="34" charset="0"/>
              </a:rPr>
              <a:t>ORIGEN: ACTIVIDADES EN EL RECINTO</a:t>
            </a:r>
            <a:endParaRPr lang="ca-ES" sz="2000" b="1" dirty="0">
              <a:latin typeface="Arial Narrow" panose="020B0606020202030204" pitchFamily="34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D9544BD-A377-4B3E-867A-BF4F73D53A49}"/>
              </a:ext>
            </a:extLst>
          </p:cNvPr>
          <p:cNvSpPr/>
          <p:nvPr/>
        </p:nvSpPr>
        <p:spPr>
          <a:xfrm>
            <a:off x="4644008" y="3284984"/>
            <a:ext cx="158417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Removido o pisado de lodos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92E19768-AE3A-430B-820F-122142487D28}"/>
              </a:ext>
            </a:extLst>
          </p:cNvPr>
          <p:cNvSpPr/>
          <p:nvPr/>
        </p:nvSpPr>
        <p:spPr>
          <a:xfrm>
            <a:off x="6660232" y="3282950"/>
            <a:ext cx="194421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Liberación de conductos obstruidos.</a:t>
            </a: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6561B466-B119-4937-B3B4-5F1E875B7503}"/>
              </a:ext>
            </a:extLst>
          </p:cNvPr>
          <p:cNvSpPr/>
          <p:nvPr/>
        </p:nvSpPr>
        <p:spPr>
          <a:xfrm>
            <a:off x="6876256" y="3995191"/>
            <a:ext cx="1728192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b="1" dirty="0">
                <a:latin typeface="Arial Narrow" panose="020B0606020202030204" pitchFamily="34" charset="0"/>
              </a:rPr>
              <a:t>Uso de motores. 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4038B6CC-FC98-4E43-BAE7-7A2AE14F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30" y="699651"/>
            <a:ext cx="3354078" cy="169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7238AEF7-7A7A-4C0C-8AA6-071CE33D6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23" y="4302968"/>
            <a:ext cx="4260749" cy="222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230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2628201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latin typeface="Arial Narrow" panose="020B0606020202030204" pitchFamily="34" charset="0"/>
              </a:rPr>
              <a:t>Los efectos que produce en el organismo la disminución de la concentración de oxígeno en el aire se resumen en el esquema adjunto: </a:t>
            </a:r>
          </a:p>
        </p:txBody>
      </p:sp>
      <p:grpSp>
        <p:nvGrpSpPr>
          <p:cNvPr id="3" name="Agrupa 2"/>
          <p:cNvGrpSpPr/>
          <p:nvPr/>
        </p:nvGrpSpPr>
        <p:grpSpPr>
          <a:xfrm>
            <a:off x="2426576" y="2996952"/>
            <a:ext cx="6321888" cy="3672408"/>
            <a:chOff x="1490472" y="2708920"/>
            <a:chExt cx="5877944" cy="3161529"/>
          </a:xfrm>
        </p:grpSpPr>
        <p:pic>
          <p:nvPicPr>
            <p:cNvPr id="36868" name="Picture 4" descr="http://image.slidesharecdn.com/presentacin-bsico-de-seguridad-1209389382386237-8/95/presentacin-bsico-de-seguridad-52-728.jpg?cb=1209364309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5" t="43164" r="2666" b="3209"/>
            <a:stretch/>
          </p:blipFill>
          <p:spPr bwMode="auto">
            <a:xfrm>
              <a:off x="1490472" y="3081529"/>
              <a:ext cx="5870448" cy="2788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image.slidesharecdn.com/presentacin-bsico-de-seguridad-1209389382386237-8/95/presentacin-bsico-de-seguridad-52-728.jpg?cb=1209364309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43" t="23504" r="2505" b="69804"/>
            <a:stretch/>
          </p:blipFill>
          <p:spPr bwMode="auto">
            <a:xfrm>
              <a:off x="1491520" y="2708920"/>
              <a:ext cx="5876896" cy="348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73008" cy="504056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SUBOXIGENADAS (RIESGO DE ASFIXIA) </a:t>
            </a:r>
          </a:p>
        </p:txBody>
      </p:sp>
      <p:pic>
        <p:nvPicPr>
          <p:cNvPr id="16" name="Picture 5" descr="https://www.corporativo.tia.com.ec/sites/almacenestia.com/files/productos/imagenescargadas/2014-10-18/247060.jpeg">
            <a:extLst>
              <a:ext uri="{FF2B5EF4-FFF2-40B4-BE49-F238E27FC236}">
                <a16:creationId xmlns:a16="http://schemas.microsoft.com/office/drawing/2014/main" id="{5B5A9A3C-1CBC-4677-9805-E6A9F9DED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8" t="11329" r="28624" b="10347"/>
          <a:stretch/>
        </p:blipFill>
        <p:spPr bwMode="auto">
          <a:xfrm>
            <a:off x="251520" y="1210142"/>
            <a:ext cx="362476" cy="66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QuadreDeText 9">
            <a:extLst>
              <a:ext uri="{FF2B5EF4-FFF2-40B4-BE49-F238E27FC236}">
                <a16:creationId xmlns:a16="http://schemas.microsoft.com/office/drawing/2014/main" id="{35AF90EE-B044-462B-A979-B3B94E82FCDF}"/>
              </a:ext>
            </a:extLst>
          </p:cNvPr>
          <p:cNvSpPr txBox="1"/>
          <p:nvPr/>
        </p:nvSpPr>
        <p:spPr>
          <a:xfrm>
            <a:off x="181996" y="947103"/>
            <a:ext cx="540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b="1" i="1" dirty="0"/>
              <a:t>250 cc</a:t>
            </a:r>
          </a:p>
        </p:txBody>
      </p:sp>
      <p:sp>
        <p:nvSpPr>
          <p:cNvPr id="18" name="QuadreDeText 18">
            <a:extLst>
              <a:ext uri="{FF2B5EF4-FFF2-40B4-BE49-F238E27FC236}">
                <a16:creationId xmlns:a16="http://schemas.microsoft.com/office/drawing/2014/main" id="{67E4BFAB-CDB8-4230-9989-E8B31584AE8A}"/>
              </a:ext>
            </a:extLst>
          </p:cNvPr>
          <p:cNvSpPr txBox="1"/>
          <p:nvPr/>
        </p:nvSpPr>
        <p:spPr>
          <a:xfrm>
            <a:off x="917310" y="811719"/>
            <a:ext cx="3846587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ca-ES" sz="1400" i="1" dirty="0"/>
              <a:t>REPOSO: </a:t>
            </a:r>
            <a:r>
              <a:rPr lang="es-ES" sz="1400" i="1" dirty="0"/>
              <a:t>Promedio</a:t>
            </a:r>
            <a:r>
              <a:rPr lang="ca-ES" sz="1400" i="1" dirty="0"/>
              <a:t> aire inhalado/respiración</a:t>
            </a:r>
            <a:r>
              <a:rPr lang="ca-ES" i="1" dirty="0"/>
              <a:t> </a:t>
            </a:r>
            <a:r>
              <a:rPr lang="ca-ES" sz="1400" i="1" dirty="0"/>
              <a:t>=</a:t>
            </a:r>
          </a:p>
          <a:p>
            <a:pPr algn="just"/>
            <a:r>
              <a:rPr lang="ca-ES" sz="1400" i="1" dirty="0"/>
              <a:t>= 9</a:t>
            </a:r>
            <a:r>
              <a:rPr lang="ca-ES" sz="1400" i="1" baseline="30000" dirty="0"/>
              <a:t> </a:t>
            </a:r>
            <a:r>
              <a:rPr lang="ca-ES" sz="1400" i="1" dirty="0"/>
              <a:t>·10</a:t>
            </a:r>
            <a:r>
              <a:rPr lang="ca-ES" sz="1400" i="1" baseline="30000" dirty="0"/>
              <a:t>-3 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/>
              <a:t>aire/s · 60s/min = 0,54 m</a:t>
            </a:r>
            <a:r>
              <a:rPr lang="ca-ES" sz="1400" i="1" baseline="30000" dirty="0"/>
              <a:t>3</a:t>
            </a:r>
            <a:r>
              <a:rPr lang="ca-ES" sz="1400" i="1" dirty="0"/>
              <a:t>aire/min </a:t>
            </a:r>
            <a:r>
              <a:rPr lang="ca-ES" sz="1200" i="1" dirty="0">
                <a:sym typeface="Symbol" panose="05050102010706020507" pitchFamily="18" charset="2"/>
              </a:rPr>
              <a:t>  </a:t>
            </a:r>
            <a:r>
              <a:rPr lang="ca-ES" sz="1400" i="1" dirty="0">
                <a:sym typeface="Symbol" panose="05050102010706020507" pitchFamily="18" charset="2"/>
              </a:rPr>
              <a:t> </a:t>
            </a:r>
          </a:p>
          <a:p>
            <a:pPr algn="just"/>
            <a:r>
              <a:rPr lang="ca-ES" sz="1400" i="1" dirty="0">
                <a:sym typeface="Symbol" panose="05050102010706020507" pitchFamily="18" charset="2"/>
              </a:rPr>
              <a:t> (20,8% O</a:t>
            </a:r>
            <a:r>
              <a:rPr lang="ca-ES" sz="1400" i="1" baseline="-25000" dirty="0">
                <a:sym typeface="Symbol" panose="05050102010706020507" pitchFamily="18" charset="2"/>
              </a:rPr>
              <a:t>2 </a:t>
            </a:r>
            <a:r>
              <a:rPr lang="ca-ES" sz="1400" i="1" dirty="0">
                <a:sym typeface="Symbol" panose="05050102010706020507" pitchFamily="18" charset="2"/>
              </a:rPr>
              <a:t>/aire) = 0,11232 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>
                <a:sym typeface="Symbol" panose="05050102010706020507" pitchFamily="18" charset="2"/>
              </a:rPr>
              <a:t> O</a:t>
            </a:r>
            <a:r>
              <a:rPr lang="ca-ES" sz="1400" i="1" baseline="-25000" dirty="0">
                <a:sym typeface="Symbol" panose="05050102010706020507" pitchFamily="18" charset="2"/>
              </a:rPr>
              <a:t>2 </a:t>
            </a:r>
            <a:r>
              <a:rPr lang="ca-ES" sz="1400" i="1" dirty="0"/>
              <a:t>/min </a:t>
            </a:r>
            <a:endParaRPr lang="ca-ES" sz="1400" i="1" baseline="30000" dirty="0"/>
          </a:p>
          <a:p>
            <a:pPr algn="just"/>
            <a:r>
              <a:rPr lang="ca-ES" sz="1400" i="1" dirty="0"/>
              <a:t>5 min </a:t>
            </a:r>
            <a:r>
              <a:rPr lang="ca-ES" sz="1400" i="1" dirty="0">
                <a:sym typeface="Symbol" panose="05050102010706020507" pitchFamily="18" charset="2"/>
              </a:rPr>
              <a:t> 0,11232 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>
                <a:sym typeface="Symbol" panose="05050102010706020507" pitchFamily="18" charset="2"/>
              </a:rPr>
              <a:t> O</a:t>
            </a:r>
            <a:r>
              <a:rPr lang="ca-ES" sz="1400" i="1" baseline="-25000" dirty="0">
                <a:sym typeface="Symbol" panose="05050102010706020507" pitchFamily="18" charset="2"/>
              </a:rPr>
              <a:t>2 </a:t>
            </a:r>
            <a:r>
              <a:rPr lang="ca-ES" sz="1400" i="1" dirty="0"/>
              <a:t>/min ·5min = </a:t>
            </a:r>
          </a:p>
          <a:p>
            <a:pPr algn="just"/>
            <a:r>
              <a:rPr lang="ca-ES" sz="1400" i="1" dirty="0"/>
              <a:t>= 0,5616 m</a:t>
            </a:r>
            <a:r>
              <a:rPr lang="ca-ES" sz="1400" i="1" baseline="30000" dirty="0"/>
              <a:t>3</a:t>
            </a:r>
            <a:r>
              <a:rPr lang="ca-ES" sz="1400" i="1" dirty="0">
                <a:sym typeface="Symbol" panose="05050102010706020507" pitchFamily="18" charset="2"/>
              </a:rPr>
              <a:t> O</a:t>
            </a:r>
            <a:r>
              <a:rPr lang="ca-ES" sz="1400" i="1" baseline="-25000" dirty="0">
                <a:sym typeface="Symbol" panose="05050102010706020507" pitchFamily="18" charset="2"/>
              </a:rPr>
              <a:t>2</a:t>
            </a:r>
            <a:r>
              <a:rPr lang="ca-ES" sz="1400" i="1" dirty="0">
                <a:sym typeface="Symbol" panose="05050102010706020507" pitchFamily="18" charset="2"/>
              </a:rPr>
              <a:t>=</a:t>
            </a:r>
            <a:r>
              <a:rPr lang="ca-ES" sz="1400" i="1" baseline="-25000" dirty="0">
                <a:sym typeface="Symbol" panose="05050102010706020507" pitchFamily="18" charset="2"/>
              </a:rPr>
              <a:t> </a:t>
            </a:r>
            <a:r>
              <a:rPr lang="ca-ES" sz="1400" i="1" dirty="0">
                <a:sym typeface="Symbol" panose="05050102010706020507" pitchFamily="18" charset="2"/>
              </a:rPr>
              <a:t>561.600 c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>
                <a:sym typeface="Symbol" panose="05050102010706020507" pitchFamily="18" charset="2"/>
              </a:rPr>
              <a:t> O</a:t>
            </a:r>
            <a:r>
              <a:rPr lang="ca-ES" sz="1400" i="1" baseline="-25000" dirty="0">
                <a:sym typeface="Symbol" panose="05050102010706020507" pitchFamily="18" charset="2"/>
              </a:rPr>
              <a:t>2 </a:t>
            </a:r>
            <a:r>
              <a:rPr lang="ca-ES" sz="1400" i="1" dirty="0">
                <a:sym typeface="Symbol" panose="05050102010706020507" pitchFamily="18" charset="2"/>
              </a:rPr>
              <a:t> </a:t>
            </a: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lang="ca-ES" sz="1400" i="1" dirty="0">
                <a:sym typeface="Symbol" panose="05050102010706020507" pitchFamily="18" charset="2"/>
              </a:rPr>
              <a:t>561.600 c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>
                <a:sym typeface="Symbol" panose="05050102010706020507" pitchFamily="18" charset="2"/>
              </a:rPr>
              <a:t> / 250 c</a:t>
            </a:r>
            <a:r>
              <a:rPr lang="ca-ES" sz="1400" i="1" dirty="0"/>
              <a:t>m</a:t>
            </a:r>
            <a:r>
              <a:rPr lang="ca-ES" sz="1400" i="1" baseline="30000" dirty="0"/>
              <a:t>3</a:t>
            </a:r>
            <a:r>
              <a:rPr lang="ca-ES" sz="1400" i="1" dirty="0"/>
              <a:t>/lata = </a:t>
            </a:r>
            <a:r>
              <a:rPr lang="ca-ES" sz="1400" i="1" dirty="0">
                <a:ln>
                  <a:solidFill>
                    <a:schemeClr val="accent1">
                      <a:shade val="50000"/>
                    </a:schemeClr>
                  </a:solidFill>
                </a:ln>
              </a:rPr>
              <a:t>2,24 </a:t>
            </a:r>
            <a:r>
              <a:rPr lang="ca-ES" sz="1400" i="1" dirty="0" err="1">
                <a:ln>
                  <a:solidFill>
                    <a:schemeClr val="accent1">
                      <a:shade val="50000"/>
                    </a:schemeClr>
                  </a:solidFill>
                </a:ln>
              </a:rPr>
              <a:t>latas</a:t>
            </a:r>
            <a:r>
              <a:rPr lang="ca-ES" sz="1400" i="1" dirty="0">
                <a:ln>
                  <a:solidFill>
                    <a:schemeClr val="accent1">
                      <a:shade val="50000"/>
                    </a:schemeClr>
                  </a:solidFill>
                </a:ln>
                <a:sym typeface="Symbol" panose="05050102010706020507" pitchFamily="18" charset="2"/>
              </a:rPr>
              <a:t> </a:t>
            </a:r>
            <a:r>
              <a:rPr lang="ca-ES" sz="1400" i="1" baseline="-25000" dirty="0">
                <a:ln>
                  <a:solidFill>
                    <a:schemeClr val="accent1">
                      <a:shade val="50000"/>
                    </a:schemeClr>
                  </a:solidFill>
                </a:ln>
                <a:sym typeface="Symbol" panose="05050102010706020507" pitchFamily="18" charset="2"/>
              </a:rPr>
              <a:t> </a:t>
            </a: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lang="ca-ES" sz="2000" i="1" baseline="-25000" dirty="0">
                <a:ln>
                  <a:solidFill>
                    <a:schemeClr val="accent1">
                      <a:shade val="50000"/>
                    </a:schemeClr>
                  </a:solidFill>
                </a:ln>
                <a:sym typeface="Symbol" panose="05050102010706020507" pitchFamily="18" charset="2"/>
              </a:rPr>
              <a:t>1H  27 LATAS</a:t>
            </a:r>
            <a:endParaRPr lang="ca-ES" sz="2000" i="1" dirty="0">
              <a:ln>
                <a:solidFill>
                  <a:schemeClr val="accent1">
                    <a:shade val="50000"/>
                  </a:schemeClr>
                </a:solidFill>
              </a:ln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20F6C35-C988-405A-BCBA-1D65F4849C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0594"/>
          <a:stretch/>
        </p:blipFill>
        <p:spPr>
          <a:xfrm>
            <a:off x="689667" y="1221934"/>
            <a:ext cx="137945" cy="6645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F5F6AF2-ACCB-4414-9954-33A385DF836E}"/>
              </a:ext>
            </a:extLst>
          </p:cNvPr>
          <p:cNvGrpSpPr/>
          <p:nvPr/>
        </p:nvGrpSpPr>
        <p:grpSpPr>
          <a:xfrm>
            <a:off x="4853595" y="556093"/>
            <a:ext cx="3966877" cy="2080819"/>
            <a:chOff x="4853595" y="451679"/>
            <a:chExt cx="3966877" cy="2080819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556C876A-91DC-456D-8D2C-ABA14730FABC}"/>
                </a:ext>
              </a:extLst>
            </p:cNvPr>
            <p:cNvGrpSpPr/>
            <p:nvPr/>
          </p:nvGrpSpPr>
          <p:grpSpPr>
            <a:xfrm>
              <a:off x="4853595" y="451679"/>
              <a:ext cx="3966877" cy="2080819"/>
              <a:chOff x="4853595" y="451679"/>
              <a:chExt cx="3966877" cy="2080819"/>
            </a:xfrm>
          </p:grpSpPr>
          <p:pic>
            <p:nvPicPr>
              <p:cNvPr id="9" name="Picture 2">
                <a:extLst>
                  <a:ext uri="{FF2B5EF4-FFF2-40B4-BE49-F238E27FC236}">
                    <a16:creationId xmlns:a16="http://schemas.microsoft.com/office/drawing/2014/main" id="{1F3E103E-5045-424E-9B33-AFE696E4DB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675" t="24272" r="41922" b="70377"/>
              <a:stretch/>
            </p:blipFill>
            <p:spPr bwMode="auto">
              <a:xfrm>
                <a:off x="4860032" y="2217732"/>
                <a:ext cx="1363588" cy="314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" name="Agrupa 8">
                <a:extLst>
                  <a:ext uri="{FF2B5EF4-FFF2-40B4-BE49-F238E27FC236}">
                    <a16:creationId xmlns:a16="http://schemas.microsoft.com/office/drawing/2014/main" id="{F2E5B473-79B6-44B3-BFD2-15A0D877F1A4}"/>
                  </a:ext>
                </a:extLst>
              </p:cNvPr>
              <p:cNvGrpSpPr/>
              <p:nvPr/>
            </p:nvGrpSpPr>
            <p:grpSpPr>
              <a:xfrm>
                <a:off x="4853595" y="451679"/>
                <a:ext cx="3966877" cy="1800200"/>
                <a:chOff x="2411760" y="4750256"/>
                <a:chExt cx="3948042" cy="1800200"/>
              </a:xfrm>
            </p:grpSpPr>
            <p:grpSp>
              <p:nvGrpSpPr>
                <p:cNvPr id="11" name="Agrupa 5">
                  <a:extLst>
                    <a:ext uri="{FF2B5EF4-FFF2-40B4-BE49-F238E27FC236}">
                      <a16:creationId xmlns:a16="http://schemas.microsoft.com/office/drawing/2014/main" id="{C644DAA5-D8B3-45DD-AD5E-D243E87AC01A}"/>
                    </a:ext>
                  </a:extLst>
                </p:cNvPr>
                <p:cNvGrpSpPr/>
                <p:nvPr/>
              </p:nvGrpSpPr>
              <p:grpSpPr>
                <a:xfrm>
                  <a:off x="2411760" y="4750256"/>
                  <a:ext cx="3948042" cy="1800200"/>
                  <a:chOff x="2411760" y="4750256"/>
                  <a:chExt cx="3948042" cy="1800200"/>
                </a:xfrm>
              </p:grpSpPr>
              <p:pic>
                <p:nvPicPr>
                  <p:cNvPr id="14" name="Picture 2">
                    <a:extLst>
                      <a:ext uri="{FF2B5EF4-FFF2-40B4-BE49-F238E27FC236}">
                        <a16:creationId xmlns:a16="http://schemas.microsoft.com/office/drawing/2014/main" id="{CF7DA4A8-34DE-4419-BB94-FAC490F9A07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398" t="50000" r="29843" b="19391"/>
                  <a:stretch/>
                </p:blipFill>
                <p:spPr bwMode="auto">
                  <a:xfrm>
                    <a:off x="2411760" y="4750256"/>
                    <a:ext cx="3948042" cy="18002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5" name="Rectangle 3">
                    <a:extLst>
                      <a:ext uri="{FF2B5EF4-FFF2-40B4-BE49-F238E27FC236}">
                        <a16:creationId xmlns:a16="http://schemas.microsoft.com/office/drawing/2014/main" id="{3547F54A-7BCE-47A2-AD41-CEF76A2BF575}"/>
                      </a:ext>
                    </a:extLst>
                  </p:cNvPr>
                  <p:cNvSpPr/>
                  <p:nvPr/>
                </p:nvSpPr>
                <p:spPr>
                  <a:xfrm>
                    <a:off x="3779912" y="5301208"/>
                    <a:ext cx="216024" cy="21602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sp>
              <p:nvSpPr>
                <p:cNvPr id="12" name="QuadreDeText 7">
                  <a:extLst>
                    <a:ext uri="{FF2B5EF4-FFF2-40B4-BE49-F238E27FC236}">
                      <a16:creationId xmlns:a16="http://schemas.microsoft.com/office/drawing/2014/main" id="{7F11C179-2CCC-437C-9B3C-3583DEDC0CC0}"/>
                    </a:ext>
                  </a:extLst>
                </p:cNvPr>
                <p:cNvSpPr txBox="1"/>
                <p:nvPr/>
              </p:nvSpPr>
              <p:spPr>
                <a:xfrm>
                  <a:off x="2677242" y="5752946"/>
                  <a:ext cx="28854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ca-ES" sz="700" dirty="0"/>
                    <a:t>-</a:t>
                  </a:r>
                </a:p>
              </p:txBody>
            </p:sp>
            <p:pic>
              <p:nvPicPr>
                <p:cNvPr id="13" name="Picture 3">
                  <a:extLst>
                    <a:ext uri="{FF2B5EF4-FFF2-40B4-BE49-F238E27FC236}">
                      <a16:creationId xmlns:a16="http://schemas.microsoft.com/office/drawing/2014/main" id="{9BF225FD-51BA-4A7D-AF5E-319AEBA8FBE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443" t="50000" r="59796" b="40985"/>
                <a:stretch/>
              </p:blipFill>
              <p:spPr bwMode="auto">
                <a:xfrm>
                  <a:off x="3787924" y="5346000"/>
                  <a:ext cx="266700" cy="1627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35E11D95-7D85-4C83-BFEB-2A7CFAD7A3F0}"/>
                </a:ext>
              </a:extLst>
            </p:cNvPr>
            <p:cNvSpPr/>
            <p:nvPr/>
          </p:nvSpPr>
          <p:spPr>
            <a:xfrm>
              <a:off x="6223620" y="2251879"/>
              <a:ext cx="2596852" cy="2806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028619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11968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INFLAMABLES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98884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Las causas de la presencia de gases inflamables en el recinto confinado pueden ser diversas, siendo las más frecuentes las que se presentan a continuación:</a:t>
            </a:r>
          </a:p>
        </p:txBody>
      </p:sp>
      <p:grpSp>
        <p:nvGrpSpPr>
          <p:cNvPr id="5" name="Agrupa 4"/>
          <p:cNvGrpSpPr/>
          <p:nvPr/>
        </p:nvGrpSpPr>
        <p:grpSpPr>
          <a:xfrm>
            <a:off x="1259632" y="3212976"/>
            <a:ext cx="7056784" cy="2736304"/>
            <a:chOff x="755576" y="3365201"/>
            <a:chExt cx="8280920" cy="3016127"/>
          </a:xfrm>
        </p:grpSpPr>
        <p:pic>
          <p:nvPicPr>
            <p:cNvPr id="3993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3365201"/>
              <a:ext cx="8280920" cy="3016127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QuadreDeText 2"/>
            <p:cNvSpPr txBox="1"/>
            <p:nvPr/>
          </p:nvSpPr>
          <p:spPr>
            <a:xfrm>
              <a:off x="6199514" y="5877272"/>
              <a:ext cx="2616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24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pic>
        <p:nvPicPr>
          <p:cNvPr id="7" name="Picture 3">
            <a:extLst>
              <a:ext uri="{FF2B5EF4-FFF2-40B4-BE49-F238E27FC236}">
                <a16:creationId xmlns:a16="http://schemas.microsoft.com/office/drawing/2014/main" id="{4FFBC294-854F-4B85-BC11-CB58D94A5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62" y="764704"/>
            <a:ext cx="5432233" cy="7585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357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7772400" cy="346050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INFLAMABLES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412776"/>
            <a:ext cx="86409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A efectos de seguridad se considera que un espacio confinado </a:t>
            </a:r>
            <a:r>
              <a:rPr lang="es-ES" b="1" dirty="0"/>
              <a:t>es muy peligroso cuando exista concentración de sustancia inflamable por encima del 25% del límite inferior de inflamabilidad (</a:t>
            </a:r>
            <a:r>
              <a:rPr lang="es-ES" b="1" dirty="0">
                <a:solidFill>
                  <a:srgbClr val="FF0000"/>
                </a:solidFill>
              </a:rPr>
              <a:t>LIE</a:t>
            </a:r>
            <a:r>
              <a:rPr lang="es-ES" b="1" dirty="0"/>
              <a:t>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Dado que es factible que se produzcan variaciones de la concentración ambiental por razones diversas (evaporaciones, etc.) , para realizar trabajos en el interior de estos espacios confinados, </a:t>
            </a:r>
            <a:r>
              <a:rPr lang="es-ES" b="1" dirty="0"/>
              <a:t>HAY QUE REDUCIR LAS CONCENTRACIONES DE GAS COMBUSTIBLE, A MENOS DEL 10 % DE SU </a:t>
            </a:r>
            <a:r>
              <a:rPr lang="es-ES" b="1" dirty="0">
                <a:solidFill>
                  <a:srgbClr val="FF0000"/>
                </a:solidFill>
              </a:rPr>
              <a:t>LIE</a:t>
            </a:r>
            <a:r>
              <a:rPr lang="es-ES" dirty="0"/>
              <a:t>, para lo cual pueden emplearse dos métodos: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129" y="4365104"/>
            <a:ext cx="4416127" cy="1500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000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INFLAMABLES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052736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b="1" dirty="0"/>
              <a:t>El lavado y limpieza para eliminar productos residuales </a:t>
            </a:r>
            <a:r>
              <a:rPr lang="es-ES" dirty="0"/>
              <a:t>dependerá de la sustancia que haya contenido el recinto confinado. Conforme a ello puede ser necesario lavarlo con agua fría, con agua caliente, vaporizar los residuos, neutralizarlos químicamente, etc.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b="1" dirty="0"/>
              <a:t>El otro método, es de dilución por ventilación </a:t>
            </a:r>
            <a:r>
              <a:rPr lang="es-ES" dirty="0"/>
              <a:t>mediante el aporte de aire o gases inertes (N</a:t>
            </a:r>
            <a:r>
              <a:rPr lang="es-ES" baseline="-25000" dirty="0"/>
              <a:t>2</a:t>
            </a:r>
            <a:r>
              <a:rPr lang="es-ES" dirty="0"/>
              <a:t>, CO</a:t>
            </a:r>
            <a:r>
              <a:rPr lang="es-ES" baseline="-25000" dirty="0"/>
              <a:t>2</a:t>
            </a:r>
            <a:r>
              <a:rPr lang="es-ES" dirty="0"/>
              <a:t> , Argón, etc. )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72222"/>
            <a:ext cx="5256584" cy="2761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539552" y="602128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Este punto será tratado con mayor profundidad en el módulo de procedimientos de trabajo.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293094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INFLAMABLES</a:t>
            </a:r>
          </a:p>
        </p:txBody>
      </p:sp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ACD5038E-7F06-4EC8-9F93-D9ACBD26F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272094"/>
              </p:ext>
            </p:extLst>
          </p:nvPr>
        </p:nvGraphicFramePr>
        <p:xfrm>
          <a:off x="251520" y="1412776"/>
          <a:ext cx="8640959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303144878"/>
                    </a:ext>
                  </a:extLst>
                </a:gridCol>
                <a:gridCol w="2860351">
                  <a:extLst>
                    <a:ext uri="{9D8B030D-6E8A-4147-A177-3AD203B41FA5}">
                      <a16:colId xmlns:a16="http://schemas.microsoft.com/office/drawing/2014/main" val="1307318528"/>
                    </a:ext>
                  </a:extLst>
                </a:gridCol>
                <a:gridCol w="2396232">
                  <a:extLst>
                    <a:ext uri="{9D8B030D-6E8A-4147-A177-3AD203B41FA5}">
                      <a16:colId xmlns:a16="http://schemas.microsoft.com/office/drawing/2014/main" val="2711915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COMPUESTO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LÍMITE INFERIOR DE EXPLOSIVIDAD L.I.E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DENSIDAD DE VAPOR RELATIVA </a:t>
                      </a:r>
                      <a:r>
                        <a:rPr lang="es-ES" dirty="0">
                          <a:sym typeface="Symbol" panose="05050102010706020507" pitchFamily="18" charset="2"/>
                        </a:rPr>
                        <a:t></a:t>
                      </a:r>
                      <a:r>
                        <a:rPr lang="es-ES" baseline="-25000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s-ES" dirty="0"/>
                        <a:t>  (Aire=1)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1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MONÓXIDO DE CARBONO </a:t>
                      </a:r>
                      <a:r>
                        <a:rPr lang="es-ES" b="1" dirty="0"/>
                        <a:t>(CO)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ym typeface="Symbol" panose="05050102010706020507" pitchFamily="18" charset="2"/>
                        </a:rPr>
                        <a:t> 1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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0726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SULFURO DE HIDRÓGENO </a:t>
                      </a:r>
                      <a:r>
                        <a:rPr lang="es-ES" b="1" dirty="0"/>
                        <a:t>(SH</a:t>
                      </a:r>
                      <a:r>
                        <a:rPr lang="es-ES" b="1" baseline="-25000" dirty="0"/>
                        <a:t>2</a:t>
                      </a:r>
                      <a:r>
                        <a:rPr lang="es-ES" b="1" baseline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4,3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1,2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8025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ANHÍDIRIDO CARBÓNICO </a:t>
                      </a:r>
                      <a:r>
                        <a:rPr lang="es-ES" b="1" dirty="0"/>
                        <a:t>(CO</a:t>
                      </a:r>
                      <a:r>
                        <a:rPr lang="es-ES" b="1" baseline="-25000" dirty="0"/>
                        <a:t>2</a:t>
                      </a:r>
                      <a:r>
                        <a:rPr lang="es-ES" b="1" baseline="0" dirty="0"/>
                        <a:t>)</a:t>
                      </a:r>
                      <a:endParaRPr lang="es-ES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1,5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62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METANO </a:t>
                      </a:r>
                      <a:r>
                        <a:rPr lang="es-ES" b="1" dirty="0"/>
                        <a:t>(CH</a:t>
                      </a:r>
                      <a:r>
                        <a:rPr lang="es-ES" b="1" baseline="-25000" dirty="0"/>
                        <a:t>4</a:t>
                      </a:r>
                      <a:r>
                        <a:rPr lang="es-ES" b="1" baseline="0" dirty="0"/>
                        <a:t>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0,6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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6747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AMONIACO </a:t>
                      </a:r>
                      <a:r>
                        <a:rPr lang="es-ES" b="1" dirty="0"/>
                        <a:t>(NH</a:t>
                      </a:r>
                      <a:r>
                        <a:rPr lang="es-ES" b="1" baseline="-25000" dirty="0"/>
                        <a:t>3</a:t>
                      </a:r>
                      <a:r>
                        <a:rPr lang="es-ES" b="1" baseline="0" dirty="0"/>
                        <a:t>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0,6 </a:t>
                      </a:r>
                      <a:r>
                        <a:rPr lang="es-ES" b="1" dirty="0">
                          <a:solidFill>
                            <a:srgbClr val="FF0000"/>
                          </a:solidFill>
                          <a:sym typeface="Symbol" panose="05050102010706020507" pitchFamily="18" charset="2"/>
                        </a:rPr>
                        <a:t></a:t>
                      </a:r>
                      <a:endParaRPr lang="es-E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1705071"/>
                  </a:ext>
                </a:extLst>
              </a:tr>
            </a:tbl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EE953E7-DABB-4288-BB4D-4767E7C13953}"/>
              </a:ext>
            </a:extLst>
          </p:cNvPr>
          <p:cNvCxnSpPr>
            <a:cxnSpLocks/>
          </p:cNvCxnSpPr>
          <p:nvPr/>
        </p:nvCxnSpPr>
        <p:spPr>
          <a:xfrm>
            <a:off x="3563888" y="4293096"/>
            <a:ext cx="0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E1FEB49-E717-4C68-A7E0-E81DCFA6849F}"/>
              </a:ext>
            </a:extLst>
          </p:cNvPr>
          <p:cNvCxnSpPr>
            <a:cxnSpLocks/>
          </p:cNvCxnSpPr>
          <p:nvPr/>
        </p:nvCxnSpPr>
        <p:spPr>
          <a:xfrm>
            <a:off x="5076056" y="4293096"/>
            <a:ext cx="0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1D4C0EC3-F1EA-4D80-B603-22B3C2382FA4}"/>
              </a:ext>
            </a:extLst>
          </p:cNvPr>
          <p:cNvCxnSpPr/>
          <p:nvPr/>
        </p:nvCxnSpPr>
        <p:spPr>
          <a:xfrm>
            <a:off x="3563888" y="6309320"/>
            <a:ext cx="1512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AB9CC47-3351-48C7-A762-33BE4ADF8FC5}"/>
              </a:ext>
            </a:extLst>
          </p:cNvPr>
          <p:cNvSpPr/>
          <p:nvPr/>
        </p:nvSpPr>
        <p:spPr>
          <a:xfrm>
            <a:off x="4717459" y="5222959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0ED1572-6711-46D8-9F7F-D96123BA4B28}"/>
              </a:ext>
            </a:extLst>
          </p:cNvPr>
          <p:cNvSpPr/>
          <p:nvPr/>
        </p:nvSpPr>
        <p:spPr>
          <a:xfrm>
            <a:off x="4247272" y="5057926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7482269-E46F-4FDE-9E97-0E2847143AA0}"/>
              </a:ext>
            </a:extLst>
          </p:cNvPr>
          <p:cNvSpPr/>
          <p:nvPr/>
        </p:nvSpPr>
        <p:spPr>
          <a:xfrm>
            <a:off x="4708461" y="4965593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3464C93-1813-4554-8463-B336CFB752BB}"/>
              </a:ext>
            </a:extLst>
          </p:cNvPr>
          <p:cNvSpPr/>
          <p:nvPr/>
        </p:nvSpPr>
        <p:spPr>
          <a:xfrm>
            <a:off x="4666945" y="5572529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8007077-CD19-4A83-BF0A-7C5EFC6DD746}"/>
              </a:ext>
            </a:extLst>
          </p:cNvPr>
          <p:cNvSpPr/>
          <p:nvPr/>
        </p:nvSpPr>
        <p:spPr>
          <a:xfrm>
            <a:off x="4186312" y="5350549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E35B496-A52A-47DC-B1ED-8C7A7DF6B17A}"/>
              </a:ext>
            </a:extLst>
          </p:cNvPr>
          <p:cNvSpPr/>
          <p:nvPr/>
        </p:nvSpPr>
        <p:spPr>
          <a:xfrm>
            <a:off x="3623671" y="5616267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51B9555-5EF8-419A-A5BE-732BD4A81578}"/>
              </a:ext>
            </a:extLst>
          </p:cNvPr>
          <p:cNvSpPr/>
          <p:nvPr/>
        </p:nvSpPr>
        <p:spPr>
          <a:xfrm>
            <a:off x="4165306" y="5592489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E13613AD-AA5F-4862-BEB5-50CD638EF4DC}"/>
              </a:ext>
            </a:extLst>
          </p:cNvPr>
          <p:cNvSpPr/>
          <p:nvPr/>
        </p:nvSpPr>
        <p:spPr>
          <a:xfrm>
            <a:off x="3640172" y="5162003"/>
            <a:ext cx="205184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endParaRPr lang="es-ES" sz="1200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9937E039-88CA-4783-AE30-1A00C4BA5836}"/>
              </a:ext>
            </a:extLst>
          </p:cNvPr>
          <p:cNvSpPr/>
          <p:nvPr/>
        </p:nvSpPr>
        <p:spPr>
          <a:xfrm>
            <a:off x="4830064" y="6120053"/>
            <a:ext cx="25167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16D9FD4-087C-47AC-A2CD-9CF192ECEB96}"/>
              </a:ext>
            </a:extLst>
          </p:cNvPr>
          <p:cNvSpPr/>
          <p:nvPr/>
        </p:nvSpPr>
        <p:spPr>
          <a:xfrm>
            <a:off x="4400416" y="6067380"/>
            <a:ext cx="25167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7A7219B-3DE3-4BFB-A2E9-FDCFFF3A8AFB}"/>
              </a:ext>
            </a:extLst>
          </p:cNvPr>
          <p:cNvSpPr/>
          <p:nvPr/>
        </p:nvSpPr>
        <p:spPr>
          <a:xfrm>
            <a:off x="3623671" y="6104329"/>
            <a:ext cx="25167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8F4F1B6-62BB-4D4C-BE4B-7D9EC1394A01}"/>
              </a:ext>
            </a:extLst>
          </p:cNvPr>
          <p:cNvSpPr/>
          <p:nvPr/>
        </p:nvSpPr>
        <p:spPr>
          <a:xfrm>
            <a:off x="4058518" y="6122548"/>
            <a:ext cx="25167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CO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178CB5D8-CA07-455C-BE00-256438273BAB}"/>
              </a:ext>
            </a:extLst>
          </p:cNvPr>
          <p:cNvSpPr/>
          <p:nvPr/>
        </p:nvSpPr>
        <p:spPr>
          <a:xfrm>
            <a:off x="4769537" y="5891163"/>
            <a:ext cx="23564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SH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4BFAFBF3-1913-42E9-806B-A8A265339DDB}"/>
              </a:ext>
            </a:extLst>
          </p:cNvPr>
          <p:cNvSpPr/>
          <p:nvPr/>
        </p:nvSpPr>
        <p:spPr>
          <a:xfrm>
            <a:off x="3610952" y="5843417"/>
            <a:ext cx="23564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SH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95C4665B-8938-4315-935D-7F9EE2D5622D}"/>
              </a:ext>
            </a:extLst>
          </p:cNvPr>
          <p:cNvSpPr/>
          <p:nvPr/>
        </p:nvSpPr>
        <p:spPr>
          <a:xfrm>
            <a:off x="3993704" y="5843417"/>
            <a:ext cx="23564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SH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E1A9267C-B9E7-4B75-961A-58668C44E323}"/>
              </a:ext>
            </a:extLst>
          </p:cNvPr>
          <p:cNvSpPr/>
          <p:nvPr/>
        </p:nvSpPr>
        <p:spPr>
          <a:xfrm>
            <a:off x="4357517" y="5825440"/>
            <a:ext cx="23564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SH</a:t>
            </a:r>
            <a:r>
              <a:rPr lang="es-ES" sz="1200" b="1" baseline="-25000" dirty="0"/>
              <a:t>2</a:t>
            </a:r>
            <a:endParaRPr lang="es-ES" sz="1200" baseline="-2500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B30AC77E-24A8-4314-82AC-996CB4649FBC}"/>
              </a:ext>
            </a:extLst>
          </p:cNvPr>
          <p:cNvSpPr/>
          <p:nvPr/>
        </p:nvSpPr>
        <p:spPr>
          <a:xfrm>
            <a:off x="4123179" y="4539185"/>
            <a:ext cx="259686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CH</a:t>
            </a:r>
            <a:r>
              <a:rPr lang="es-ES" sz="1200" b="1" baseline="-25000" dirty="0"/>
              <a:t>4</a:t>
            </a:r>
            <a:endParaRPr lang="es-ES" sz="1200" baseline="-25000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436C8CEE-4B35-442F-994E-B1620538989B}"/>
              </a:ext>
            </a:extLst>
          </p:cNvPr>
          <p:cNvSpPr/>
          <p:nvPr/>
        </p:nvSpPr>
        <p:spPr>
          <a:xfrm>
            <a:off x="3685011" y="4678123"/>
            <a:ext cx="259686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CH</a:t>
            </a:r>
            <a:r>
              <a:rPr lang="es-ES" sz="1200" b="1" baseline="-25000" dirty="0"/>
              <a:t>4</a:t>
            </a:r>
            <a:endParaRPr lang="es-ES" sz="1200" baseline="-25000" dirty="0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24EED7A0-1B3C-43E9-974C-2A22FC137A5E}"/>
              </a:ext>
            </a:extLst>
          </p:cNvPr>
          <p:cNvSpPr/>
          <p:nvPr/>
        </p:nvSpPr>
        <p:spPr>
          <a:xfrm>
            <a:off x="4679471" y="4370066"/>
            <a:ext cx="259686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CH</a:t>
            </a:r>
            <a:r>
              <a:rPr lang="es-ES" sz="1200" b="1" baseline="-25000" dirty="0"/>
              <a:t>4</a:t>
            </a:r>
            <a:endParaRPr lang="es-ES" sz="1200" baseline="-25000" dirty="0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43B0F87-10BD-4888-B04B-06A90AE5E939}"/>
              </a:ext>
            </a:extLst>
          </p:cNvPr>
          <p:cNvSpPr/>
          <p:nvPr/>
        </p:nvSpPr>
        <p:spPr>
          <a:xfrm>
            <a:off x="3661427" y="4332704"/>
            <a:ext cx="259686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CH</a:t>
            </a:r>
            <a:r>
              <a:rPr lang="es-ES" sz="1200" b="1" baseline="-25000" dirty="0"/>
              <a:t>4</a:t>
            </a:r>
            <a:endParaRPr lang="es-ES" sz="1200" baseline="-25000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023EF2F8-48CE-4E5F-8944-66D9D691051D}"/>
              </a:ext>
            </a:extLst>
          </p:cNvPr>
          <p:cNvSpPr/>
          <p:nvPr/>
        </p:nvSpPr>
        <p:spPr>
          <a:xfrm>
            <a:off x="4695248" y="4652214"/>
            <a:ext cx="259686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CH</a:t>
            </a:r>
            <a:r>
              <a:rPr lang="es-ES" sz="1200" b="1" baseline="-25000" dirty="0"/>
              <a:t>4</a:t>
            </a:r>
            <a:endParaRPr lang="es-ES" sz="1200" baseline="-25000" dirty="0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375016E-3F41-43A3-8570-C1630D348008}"/>
              </a:ext>
            </a:extLst>
          </p:cNvPr>
          <p:cNvSpPr/>
          <p:nvPr/>
        </p:nvSpPr>
        <p:spPr>
          <a:xfrm>
            <a:off x="4175955" y="4352219"/>
            <a:ext cx="26770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NH</a:t>
            </a:r>
            <a:r>
              <a:rPr lang="es-ES" sz="1200" b="1" baseline="-25000" dirty="0"/>
              <a:t>3</a:t>
            </a:r>
            <a:endParaRPr lang="es-ES" sz="1200" baseline="-25000" dirty="0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ED8113D6-2524-4375-BE9F-16CC9A88FCE7}"/>
              </a:ext>
            </a:extLst>
          </p:cNvPr>
          <p:cNvSpPr/>
          <p:nvPr/>
        </p:nvSpPr>
        <p:spPr>
          <a:xfrm>
            <a:off x="3964259" y="4794923"/>
            <a:ext cx="26770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NH</a:t>
            </a:r>
            <a:r>
              <a:rPr lang="es-ES" sz="1200" b="1" baseline="-25000" dirty="0"/>
              <a:t>3</a:t>
            </a:r>
            <a:endParaRPr lang="es-ES" sz="1200" baseline="-25000" dirty="0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D3E97115-96F2-431A-A1BB-C1BE9DA641DD}"/>
              </a:ext>
            </a:extLst>
          </p:cNvPr>
          <p:cNvSpPr/>
          <p:nvPr/>
        </p:nvSpPr>
        <p:spPr>
          <a:xfrm>
            <a:off x="4366985" y="4758712"/>
            <a:ext cx="26770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s-ES" sz="1200" b="1" dirty="0"/>
              <a:t>NH</a:t>
            </a:r>
            <a:r>
              <a:rPr lang="es-ES" sz="1200" b="1" baseline="-25000" dirty="0"/>
              <a:t>3</a:t>
            </a:r>
            <a:endParaRPr lang="es-ES" sz="1200" baseline="-25000" dirty="0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3FA52A02-0179-49EC-94EA-E556676A9599}"/>
              </a:ext>
            </a:extLst>
          </p:cNvPr>
          <p:cNvSpPr>
            <a:spLocks noChangeAspect="1"/>
          </p:cNvSpPr>
          <p:nvPr/>
        </p:nvSpPr>
        <p:spPr>
          <a:xfrm>
            <a:off x="4510474" y="5021758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7EBB190C-7074-44E8-A382-A4CA330E91CF}"/>
              </a:ext>
            </a:extLst>
          </p:cNvPr>
          <p:cNvSpPr>
            <a:spLocks noChangeAspect="1"/>
          </p:cNvSpPr>
          <p:nvPr/>
        </p:nvSpPr>
        <p:spPr>
          <a:xfrm>
            <a:off x="4507324" y="5583456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9393EA98-3313-4A06-91B6-937E31688C9D}"/>
              </a:ext>
            </a:extLst>
          </p:cNvPr>
          <p:cNvSpPr>
            <a:spLocks noChangeAspect="1"/>
          </p:cNvSpPr>
          <p:nvPr/>
        </p:nvSpPr>
        <p:spPr>
          <a:xfrm>
            <a:off x="4493161" y="5301208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E988587D-401C-407A-A10C-00F5711EA02F}"/>
              </a:ext>
            </a:extLst>
          </p:cNvPr>
          <p:cNvSpPr>
            <a:spLocks noChangeAspect="1"/>
          </p:cNvSpPr>
          <p:nvPr/>
        </p:nvSpPr>
        <p:spPr>
          <a:xfrm>
            <a:off x="4778200" y="4859399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7917117C-38A0-4485-886E-1507A87DB891}"/>
              </a:ext>
            </a:extLst>
          </p:cNvPr>
          <p:cNvSpPr>
            <a:spLocks noChangeAspect="1"/>
          </p:cNvSpPr>
          <p:nvPr/>
        </p:nvSpPr>
        <p:spPr>
          <a:xfrm>
            <a:off x="3950679" y="5644113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157B967C-585F-49B3-8808-6DC46BFC80F5}"/>
              </a:ext>
            </a:extLst>
          </p:cNvPr>
          <p:cNvSpPr>
            <a:spLocks noChangeAspect="1"/>
          </p:cNvSpPr>
          <p:nvPr/>
        </p:nvSpPr>
        <p:spPr>
          <a:xfrm>
            <a:off x="3722987" y="5414890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7840744-9BD0-4D34-9C8A-83859DDB1EC9}"/>
              </a:ext>
            </a:extLst>
          </p:cNvPr>
          <p:cNvSpPr>
            <a:spLocks noChangeAspect="1"/>
          </p:cNvSpPr>
          <p:nvPr/>
        </p:nvSpPr>
        <p:spPr>
          <a:xfrm>
            <a:off x="3972009" y="5079156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DC71D20B-0B45-46A7-BA1F-94711AC235DA}"/>
              </a:ext>
            </a:extLst>
          </p:cNvPr>
          <p:cNvSpPr>
            <a:spLocks noChangeAspect="1"/>
          </p:cNvSpPr>
          <p:nvPr/>
        </p:nvSpPr>
        <p:spPr>
          <a:xfrm>
            <a:off x="3989908" y="5322324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5255086A-41ED-473B-9C43-BA7438C76BF3}"/>
              </a:ext>
            </a:extLst>
          </p:cNvPr>
          <p:cNvSpPr>
            <a:spLocks noChangeAspect="1"/>
          </p:cNvSpPr>
          <p:nvPr/>
        </p:nvSpPr>
        <p:spPr>
          <a:xfrm>
            <a:off x="3707904" y="4985789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696CC4DB-2601-4423-9B21-E4446A366B15}"/>
              </a:ext>
            </a:extLst>
          </p:cNvPr>
          <p:cNvSpPr>
            <a:spLocks noChangeAspect="1"/>
          </p:cNvSpPr>
          <p:nvPr/>
        </p:nvSpPr>
        <p:spPr>
          <a:xfrm>
            <a:off x="4894890" y="5445224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BA5DDBEF-4AAB-4D76-A45A-0A21BFEA44FA}"/>
              </a:ext>
            </a:extLst>
          </p:cNvPr>
          <p:cNvSpPr>
            <a:spLocks noChangeAspect="1"/>
          </p:cNvSpPr>
          <p:nvPr/>
        </p:nvSpPr>
        <p:spPr>
          <a:xfrm>
            <a:off x="4894890" y="5733256"/>
            <a:ext cx="109158" cy="99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1191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83976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TÓXICOS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255807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dirty="0"/>
              <a:t>Este tipo de atmósferas en particular, son la causa de la mayoría de accidentes y los más serios. Entre los gases tóxicos más habituales podemos encontrar: 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1680" y="4070246"/>
            <a:ext cx="5904656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Monóxido de carbono (CO) </a:t>
            </a:r>
          </a:p>
          <a:p>
            <a:pPr>
              <a:lnSpc>
                <a:spcPct val="200000"/>
              </a:lnSpc>
            </a:pPr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Sulfuro de Hidrógeno (H</a:t>
            </a:r>
            <a:r>
              <a:rPr lang="es-ES" b="1" baseline="-250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</a:rPr>
              <a:t>S)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16D8395-5A48-4236-A001-570F8A92B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6282855" cy="8690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31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008" y="274638"/>
            <a:ext cx="9036496" cy="418058"/>
          </a:xfrm>
        </p:spPr>
        <p:txBody>
          <a:bodyPr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Principales gases que deben conocerse: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42E11E-5CF4-417F-B65C-3D0E7F25FD35}"/>
              </a:ext>
            </a:extLst>
          </p:cNvPr>
          <p:cNvSpPr/>
          <p:nvPr/>
        </p:nvSpPr>
        <p:spPr>
          <a:xfrm>
            <a:off x="1187624" y="2505670"/>
            <a:ext cx="848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O</a:t>
            </a:r>
            <a:r>
              <a:rPr lang="es-E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419C489-ED7F-465F-A8CC-7B49837FB7C7}"/>
              </a:ext>
            </a:extLst>
          </p:cNvPr>
          <p:cNvSpPr/>
          <p:nvPr/>
        </p:nvSpPr>
        <p:spPr>
          <a:xfrm>
            <a:off x="6705713" y="2512422"/>
            <a:ext cx="12506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</a:t>
            </a:r>
            <a:r>
              <a:rPr lang="es-E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AA50E2D-3448-402A-9039-0B1C752A222F}"/>
              </a:ext>
            </a:extLst>
          </p:cNvPr>
          <p:cNvSpPr/>
          <p:nvPr/>
        </p:nvSpPr>
        <p:spPr>
          <a:xfrm>
            <a:off x="4110474" y="3513782"/>
            <a:ext cx="1109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488F41F-A36E-4CED-80FF-1F700E7D8DC6}"/>
              </a:ext>
            </a:extLst>
          </p:cNvPr>
          <p:cNvSpPr/>
          <p:nvPr/>
        </p:nvSpPr>
        <p:spPr>
          <a:xfrm>
            <a:off x="6419411" y="4737918"/>
            <a:ext cx="1176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</a:t>
            </a:r>
            <a:r>
              <a:rPr lang="es-ES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492F8A9-8DE6-41D7-86B5-111D35DB759F}"/>
              </a:ext>
            </a:extLst>
          </p:cNvPr>
          <p:cNvSpPr/>
          <p:nvPr/>
        </p:nvSpPr>
        <p:spPr>
          <a:xfrm>
            <a:off x="1683786" y="4881934"/>
            <a:ext cx="1332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CH</a:t>
            </a:r>
            <a:r>
              <a:rPr lang="es-ES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64241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620688"/>
            <a:ext cx="7772400" cy="1368152"/>
          </a:xfrm>
        </p:spPr>
        <p:txBody>
          <a:bodyPr>
            <a:normAutofit/>
          </a:bodyPr>
          <a:lstStyle/>
          <a:p>
            <a:pPr algn="ctr"/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PROCEDIMIENTOS</a:t>
            </a:r>
            <a:b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TRABAJO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539552" y="3051994"/>
            <a:ext cx="4752528" cy="246523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TRABAJO AISLADO.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PROCEDIMIENTOS PARA RIESGOS INHERENTES A LOS ESPACIOS CONFINADOS.</a:t>
            </a:r>
            <a:endParaRPr lang="ca-E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386" name="Picture 2" descr="http://2.bp.blogspot.com/-qQjE85a9aFI/T_ptpl1-DeI/AAAAAAAAAR0/syGNaLwOQwI/s1600/espacio+confinado+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96952"/>
            <a:ext cx="3043039" cy="227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72874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825470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Necesidad de comunicación con el exterior. </a:t>
            </a:r>
          </a:p>
        </p:txBody>
      </p:sp>
      <p:sp>
        <p:nvSpPr>
          <p:cNvPr id="7" name="Títol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432048"/>
          </a:xfrm>
        </p:spPr>
        <p:txBody>
          <a:bodyPr bIns="91440" anchor="b" anchorCtr="0">
            <a:no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TRABAJO AISLADO</a:t>
            </a:r>
          </a:p>
        </p:txBody>
      </p:sp>
      <p:sp>
        <p:nvSpPr>
          <p:cNvPr id="3" name="Rectangle 2"/>
          <p:cNvSpPr/>
          <p:nvPr/>
        </p:nvSpPr>
        <p:spPr>
          <a:xfrm>
            <a:off x="237840" y="1831757"/>
            <a:ext cx="415145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Uso de medio de comunicación alternativo: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/>
              <a:t>Intercomunicadores (</a:t>
            </a:r>
            <a:r>
              <a:rPr lang="es-ES" dirty="0" err="1"/>
              <a:t>Walkie-Talkies</a:t>
            </a:r>
            <a:r>
              <a:rPr lang="es-ES" dirty="0"/>
              <a:t>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/>
              <a:t>Cuerdas (códigos de tirones).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/>
              <a:t>Silbatos (códigos de silbidos).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dirty="0"/>
              <a:t>Linternas (códigos de señales).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" dirty="0"/>
          </a:p>
        </p:txBody>
      </p:sp>
      <p:pic>
        <p:nvPicPr>
          <p:cNvPr id="9" name="Picture 4" descr="http://i51.twenga.com/ocio/linterna/linterna-led-fenix-tk22-tp_1693657780176092274f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11524"/>
          <a:stretch/>
        </p:blipFill>
        <p:spPr bwMode="auto">
          <a:xfrm>
            <a:off x="5848244" y="3645024"/>
            <a:ext cx="2324156" cy="149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4.bp.blogspot.com/_r1IfXyMoqCM/TSvVFJ8X-GI/AAAAAAAABkI/jDhunwG6IAE/s1600/Walkie-talkie-radio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447729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 descr="http://www.corpomachine.com/Files/48757/Img/02/cuerda_crossfit_2647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41168"/>
            <a:ext cx="1770964" cy="154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http://www.espaciosport.com/media/catalog/product/cache/1/image/1200x1200/f784cca256cac32ded806e0bd36fd13b/4/0/400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08" y="3222231"/>
            <a:ext cx="941856" cy="94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901" y="5367302"/>
            <a:ext cx="34151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i="1" dirty="0"/>
              <a:t>La señal de socorro internacional, con el silbato es:</a:t>
            </a:r>
          </a:p>
          <a:p>
            <a:pPr algn="just"/>
            <a:r>
              <a:rPr lang="es-ES" sz="1200" i="1" dirty="0"/>
              <a:t>6 pitidos con pausa entre ellos de 10 segundos + minuto de silencio, y repetir.</a:t>
            </a:r>
          </a:p>
          <a:p>
            <a:pPr algn="just"/>
            <a:r>
              <a:rPr lang="es-ES" sz="1200" i="1" dirty="0"/>
              <a:t>La respuesta del rescatador:</a:t>
            </a:r>
          </a:p>
          <a:p>
            <a:pPr algn="just"/>
            <a:r>
              <a:rPr lang="es-ES" sz="1200" i="1" dirty="0"/>
              <a:t>3 pitidos con pausa entre ellos de 20 segundos + minuto de silencio, y repetir.</a:t>
            </a: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 t="47572" r="54297" b="20714"/>
          <a:stretch/>
        </p:blipFill>
        <p:spPr bwMode="auto">
          <a:xfrm>
            <a:off x="5117184" y="980728"/>
            <a:ext cx="3371808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7544" y="5013176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/>
              <a:t>En montaña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974040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0154" y="1934833"/>
            <a:ext cx="8323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MEDIDAS PREVENTIVAS  PARA EL CONTROL DEL TRABAJO EN ATMÓSFERAS PELIGROSAS</a:t>
            </a:r>
          </a:p>
        </p:txBody>
      </p:sp>
      <p:sp>
        <p:nvSpPr>
          <p:cNvPr id="2" name="Rectangle 1"/>
          <p:cNvSpPr/>
          <p:nvPr/>
        </p:nvSpPr>
        <p:spPr>
          <a:xfrm>
            <a:off x="791373" y="3056761"/>
            <a:ext cx="5394041" cy="310854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Aislamiento / confinamiento.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Vigilancia externa continuada.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Formación y adiestramiento.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Autorización de entrada.</a:t>
            </a:r>
          </a:p>
        </p:txBody>
      </p:sp>
      <p:sp>
        <p:nvSpPr>
          <p:cNvPr id="4" name="Clau d'obertura 3"/>
          <p:cNvSpPr/>
          <p:nvPr/>
        </p:nvSpPr>
        <p:spPr>
          <a:xfrm>
            <a:off x="6228184" y="3212976"/>
            <a:ext cx="360040" cy="1944216"/>
          </a:xfrm>
          <a:prstGeom prst="leftBrace">
            <a:avLst>
              <a:gd name="adj1" fmla="val 5025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" name="Fletxa a la dreta ratllada 4"/>
          <p:cNvSpPr/>
          <p:nvPr/>
        </p:nvSpPr>
        <p:spPr>
          <a:xfrm>
            <a:off x="5652120" y="4077072"/>
            <a:ext cx="504056" cy="25202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6012160" y="3120350"/>
            <a:ext cx="2952328" cy="18928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1" algn="just">
              <a:lnSpc>
                <a:spcPct val="250000"/>
              </a:lnSpc>
            </a:pPr>
            <a:r>
              <a:rPr lang="es-E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O</a:t>
            </a:r>
            <a:r>
              <a:rPr lang="es-ES" b="1" baseline="-250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endParaRPr lang="es-E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lvl="1" algn="just"/>
            <a:r>
              <a:rPr lang="es-E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atmósferas explosivas</a:t>
            </a:r>
            <a:endParaRPr lang="es-ES" b="1" baseline="-25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lvl="1" algn="just"/>
            <a:r>
              <a:rPr lang="es-E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atmósferas tóxicas</a:t>
            </a:r>
            <a:endParaRPr lang="es-ES" b="1" baseline="-25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48254CC5-EED1-4BBB-8EDD-7726C3A5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989" y="152636"/>
            <a:ext cx="8432022" cy="1080120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PROCEDIMIENTOS PARA RIESGOS INHERENTES A LOS ESPACIOS CONFINADOS</a:t>
            </a:r>
            <a:endParaRPr lang="es-ES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0562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05164"/>
            <a:ext cx="519154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Aislamiento / confinamiento.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095" y="1268760"/>
            <a:ext cx="8178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Se trata de evitar riesgos que puedan provenir de zonas, sistemas o elementos adyacentes, cerrando válvulas, deteniendo equipos, cortando el fluido eléctrico, etc., utilizando para ello el ya mencionado procedimiento de cierre/desconexión-bloqueo-etiquetado.</a:t>
            </a:r>
            <a:endParaRPr lang="ca-ES" sz="2400" dirty="0"/>
          </a:p>
        </p:txBody>
      </p:sp>
      <p:pic>
        <p:nvPicPr>
          <p:cNvPr id="36867" name="Picture 3" descr="http://www.cdc.gov/spanish/niosh/docs/wp-solutions/2011-156_sp/images/2011-15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3810000" cy="292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www.elanfibio.com/prevencionderiesgoslaborales/imgs/default_clip_image0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40968"/>
            <a:ext cx="3384376" cy="29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1160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267202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079" y="1124744"/>
            <a:ext cx="8682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El control de los riesgos específicos por atmósferas peligrosas </a:t>
            </a:r>
            <a:r>
              <a:rPr lang="es-ES" sz="2400" b="1" dirty="0"/>
              <a:t>requiere de mediciones ambientales con el empleo de instrumental adecuado.</a:t>
            </a:r>
            <a:endParaRPr lang="ca-ES" sz="2400" b="1" dirty="0"/>
          </a:p>
        </p:txBody>
      </p:sp>
      <p:pic>
        <p:nvPicPr>
          <p:cNvPr id="1026" name="Picture 2" descr="http://www.tafymsa.com/images/tafymsa/tafymsa-prevencion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66972"/>
            <a:ext cx="4752528" cy="218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501317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Las mediciones </a:t>
            </a:r>
            <a:r>
              <a:rPr lang="es-ES" sz="2400" b="1" dirty="0"/>
              <a:t>deben efectuarse previamente a la realización de los trabajos y de forma continuada mientras se realicen éstos y</a:t>
            </a:r>
            <a:r>
              <a:rPr lang="es-ES" sz="2400" dirty="0"/>
              <a:t> </a:t>
            </a:r>
            <a:r>
              <a:rPr lang="es-ES" sz="2400" b="1" dirty="0"/>
              <a:t>sea susceptible de producirse variaciones de la atmósfera interior. 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14953198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0700" y="297523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59832" y="1615440"/>
            <a:ext cx="57170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Dichas mediciones previas </a:t>
            </a:r>
            <a:r>
              <a:rPr lang="es-ES" sz="2400" b="1" dirty="0"/>
              <a:t>deben efectuarse desde el exterior</a:t>
            </a:r>
            <a:r>
              <a:rPr lang="es-ES" sz="2400" dirty="0"/>
              <a:t> </a:t>
            </a:r>
            <a:r>
              <a:rPr lang="es-ES" sz="2400" b="1" dirty="0"/>
              <a:t>o desde zona segura. </a:t>
            </a:r>
          </a:p>
          <a:p>
            <a:pPr algn="just"/>
            <a:r>
              <a:rPr lang="es-ES" sz="2400" b="1" dirty="0"/>
              <a:t>En el caso de que no pueda alcanzarse desde el exterior la totalidad del espacio se deberá ir avanzando paulatinamente y con las medidas preventivas necesarias desde zonas totalmente controladas.</a:t>
            </a:r>
            <a:endParaRPr lang="ca-ES" sz="2400" b="1" dirty="0"/>
          </a:p>
        </p:txBody>
      </p:sp>
      <p:pic>
        <p:nvPicPr>
          <p:cNvPr id="10" name="Picture 6" descr="http://www.pce-iberica.es/medidor-detalles-tecnicos/images/analizador-gas-mx6-ibrid-us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38125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5530006"/>
            <a:ext cx="6696744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 precaución hay que tener en rincones o ámbitos muertos </a:t>
            </a:r>
            <a:r>
              <a:rPr lang="es-ES" dirty="0"/>
              <a:t>en los que no se haya podido producir la necesaria renovación de aire y puede haberse acumulado sustancia contaminante. </a:t>
            </a:r>
            <a:endParaRPr lang="ca-ES" dirty="0"/>
          </a:p>
        </p:txBody>
      </p:sp>
      <p:pic>
        <p:nvPicPr>
          <p:cNvPr id="2050" name="Picture 2" descr="http://3.bp.blogspot.com/-iEisDUSLN2M/Tyb1cncAWeI/AAAAAAAAOvM/raKThZF-kU0/s1600/seguidorsolar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39" y="4653136"/>
            <a:ext cx="1547633" cy="178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nstrumentacion-metrologia.es/WebRoot/Store/Shops/dcl/4EA3/E286/AF9E/026B/2C43/55EE/0960/DBF2/icelsius_humidity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13037"/>
            <a:ext cx="2376264" cy="1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9054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8845" y="217719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3" y="112474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El instrumental de lectura directa puede ser portátil o bien fijo en lugares que por su alto riesgo requieren un control continuado.</a:t>
            </a:r>
            <a:endParaRPr lang="ca-ES" sz="2400" b="1" dirty="0"/>
          </a:p>
        </p:txBody>
      </p:sp>
      <p:pic>
        <p:nvPicPr>
          <p:cNvPr id="3074" name="Picture 2" descr="http://www.endicontrol.com.co/wp-content/uploads/2013/09/medidor-de-gase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9F9FB"/>
              </a:clrFrom>
              <a:clrTo>
                <a:srgbClr val="F9F9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25144"/>
            <a:ext cx="1883645" cy="188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pce-instruments.com/espanol/slot/4/artimg/large/crowcon-detection-instruments-ltd.-medidor-de-gas-gasman-ox_geno-o2-547428_807027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5" r="21637"/>
          <a:stretch/>
        </p:blipFill>
        <p:spPr bwMode="auto">
          <a:xfrm>
            <a:off x="5868144" y="1699663"/>
            <a:ext cx="1314028" cy="230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23900"/>
            <a:ext cx="4450433" cy="2444604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3079" name="Picture 7" descr="http://www.pce-iberica.es/medidor-detalles-tecnicos/images/explosimetro-mx6-ibrid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5" t="2409" r="14025"/>
          <a:stretch/>
        </p:blipFill>
        <p:spPr bwMode="auto">
          <a:xfrm>
            <a:off x="5145425" y="4559825"/>
            <a:ext cx="1301421" cy="221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www.twilight.com.mx/OE/Explosimetro/GasAlertMicroClip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917" y="4437112"/>
            <a:ext cx="2066539" cy="22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://es.envirotecnics.com/pwimg-producte-800-1-0/altair-5x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361436"/>
            <a:ext cx="1796599" cy="238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xplosimet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123483" y="2564990"/>
            <a:ext cx="1669233" cy="9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5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9752" y="255365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1229851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Es importante conocer el funcionamiento del medidor pero también el lugar donde debe ser realizada la medición.</a:t>
            </a:r>
            <a:endParaRPr lang="ca-ES" sz="2400" b="1" dirty="0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6926342" cy="641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11" descr="http://es.envirotecnics.com/pwimg-producte-800-1-0/altair-5x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076" y="3064486"/>
            <a:ext cx="2660695" cy="352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monterapias.files.wordpress.com/2013/07/dud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5F4"/>
              </a:clrFrom>
              <a:clrTo>
                <a:srgbClr val="FFF5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90700"/>
            <a:ext cx="3031123" cy="22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4098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9752" y="194694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43608"/>
            <a:ext cx="3600400" cy="33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768752" cy="4959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0686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200449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43608"/>
            <a:ext cx="3600400" cy="33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" r="1098"/>
          <a:stretch/>
        </p:blipFill>
        <p:spPr bwMode="auto">
          <a:xfrm>
            <a:off x="933450" y="1628800"/>
            <a:ext cx="7229475" cy="4845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rida de fletxa quàdruple 3"/>
          <p:cNvSpPr/>
          <p:nvPr/>
        </p:nvSpPr>
        <p:spPr>
          <a:xfrm>
            <a:off x="2267744" y="4293096"/>
            <a:ext cx="1152128" cy="1080120"/>
          </a:xfrm>
          <a:prstGeom prst="quadArrow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</a:p>
        </p:txBody>
      </p:sp>
      <p:sp>
        <p:nvSpPr>
          <p:cNvPr id="5" name="Fletxa cap avall 4"/>
          <p:cNvSpPr/>
          <p:nvPr/>
        </p:nvSpPr>
        <p:spPr>
          <a:xfrm>
            <a:off x="6084168" y="3284984"/>
            <a:ext cx="864096" cy="144016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dirty="0"/>
              <a:t>SH</a:t>
            </a:r>
            <a:r>
              <a:rPr lang="ca-ES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7655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83976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TÓXICOS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484784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un gas incoloro e inodoro.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un producto de la respiración de todos los organismos aerobios.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El dióxido de carbono es un importante gas de efecto invernadero. La quema de combustibles de carbono ha aumentado rápidamente su concentración en la atmósfera, lo que ha llevado a un calentamiento global. Es además la principal causa de la acidificación del océano, ya que se disuelve en el agua formando ácido carbónico.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828001"/>
            <a:ext cx="5472608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DIÓXIDO</a:t>
            </a:r>
            <a:r>
              <a:rPr lang="ca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DE CARBONO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92280" y="160764"/>
            <a:ext cx="1728192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CO</a:t>
            </a:r>
            <a:r>
              <a:rPr lang="ca-ES" sz="6600" b="1" spc="150" baseline="-2500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2</a:t>
            </a:r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5" y="4429561"/>
            <a:ext cx="31683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[ ] mg/m</a:t>
            </a:r>
            <a:r>
              <a:rPr lang="es-ES" sz="1400" b="1" baseline="30000" dirty="0"/>
              <a:t>3</a:t>
            </a:r>
            <a:r>
              <a:rPr lang="es-ES" sz="1400" b="1" dirty="0"/>
              <a:t> = [ ] ppm * PM / 24,45</a:t>
            </a:r>
            <a:r>
              <a:rPr lang="es-ES" sz="1400" b="1" i="1" dirty="0"/>
              <a:t>.</a:t>
            </a:r>
          </a:p>
          <a:p>
            <a:pPr algn="just"/>
            <a:endParaRPr lang="es-ES" sz="1400" i="1" dirty="0"/>
          </a:p>
          <a:p>
            <a:pPr algn="just"/>
            <a:r>
              <a:rPr lang="es-ES" sz="1400" dirty="0"/>
              <a:t>[ ] mg/m</a:t>
            </a:r>
            <a:r>
              <a:rPr lang="es-ES" sz="1400" baseline="30000" dirty="0"/>
              <a:t>3</a:t>
            </a:r>
            <a:r>
              <a:rPr lang="es-ES" sz="1400" dirty="0"/>
              <a:t> =  concentración en mg/m</a:t>
            </a:r>
            <a:r>
              <a:rPr lang="es-ES" sz="1400" baseline="30000" dirty="0"/>
              <a:t>3</a:t>
            </a:r>
            <a:r>
              <a:rPr lang="es-ES" sz="1400" dirty="0"/>
              <a:t>.</a:t>
            </a:r>
          </a:p>
          <a:p>
            <a:pPr algn="just"/>
            <a:r>
              <a:rPr lang="es-ES" sz="1400" dirty="0"/>
              <a:t>[ ] ppm =  concentración en ppm.</a:t>
            </a:r>
          </a:p>
          <a:p>
            <a:pPr algn="just"/>
            <a:r>
              <a:rPr lang="es-ES" sz="1400" dirty="0"/>
              <a:t>PM = peso molecular; del CO</a:t>
            </a:r>
            <a:r>
              <a:rPr lang="es-ES" sz="1400" baseline="-25000" dirty="0"/>
              <a:t>2</a:t>
            </a:r>
            <a:r>
              <a:rPr lang="es-ES" sz="1400" dirty="0"/>
              <a:t> = 44 g/mol.</a:t>
            </a:r>
          </a:p>
          <a:p>
            <a:pPr algn="just"/>
            <a:r>
              <a:rPr lang="es-ES" sz="1400" dirty="0"/>
              <a:t>Condiciones: temperatura: 25°C y presión atmosférica = 760 mm c. Hg).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9B190AA-212B-4FB1-A86B-6D1EEA45EE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07"/>
          <a:stretch/>
        </p:blipFill>
        <p:spPr>
          <a:xfrm>
            <a:off x="5148064" y="4080331"/>
            <a:ext cx="3320168" cy="251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354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" b="2281"/>
          <a:stretch/>
        </p:blipFill>
        <p:spPr bwMode="auto">
          <a:xfrm>
            <a:off x="1527935" y="1988840"/>
            <a:ext cx="6428440" cy="4526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21007" y="185505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80" y="1243784"/>
            <a:ext cx="3600400" cy="33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Fletxa cap avall 9"/>
          <p:cNvSpPr/>
          <p:nvPr/>
        </p:nvSpPr>
        <p:spPr>
          <a:xfrm>
            <a:off x="2843808" y="3429000"/>
            <a:ext cx="864096" cy="144016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dirty="0"/>
              <a:t>CO</a:t>
            </a:r>
            <a:r>
              <a:rPr lang="ca-ES" baseline="-25000" dirty="0"/>
              <a:t>2</a:t>
            </a:r>
          </a:p>
        </p:txBody>
      </p:sp>
      <p:sp>
        <p:nvSpPr>
          <p:cNvPr id="4" name="Fletxa cap amunt 3"/>
          <p:cNvSpPr/>
          <p:nvPr/>
        </p:nvSpPr>
        <p:spPr>
          <a:xfrm>
            <a:off x="6156176" y="3789040"/>
            <a:ext cx="792088" cy="1584176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a-ES" dirty="0"/>
              <a:t>CH</a:t>
            </a:r>
            <a:r>
              <a:rPr lang="ca-ES" baseline="-25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7079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5040560" cy="4619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22860" y="159575"/>
            <a:ext cx="4642296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2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Medición de la atmósfera.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04" y="1315792"/>
            <a:ext cx="3600400" cy="333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Fletxa cap amunt 3"/>
          <p:cNvSpPr/>
          <p:nvPr/>
        </p:nvSpPr>
        <p:spPr>
          <a:xfrm>
            <a:off x="3347864" y="3706046"/>
            <a:ext cx="792088" cy="1512168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a-ES" dirty="0"/>
              <a:t>NH</a:t>
            </a:r>
            <a:r>
              <a:rPr lang="ca-ES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85116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4456" y="188640"/>
            <a:ext cx="48324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3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</p:txBody>
      </p:sp>
      <p:sp>
        <p:nvSpPr>
          <p:cNvPr id="3" name="Cilindre 2"/>
          <p:cNvSpPr/>
          <p:nvPr/>
        </p:nvSpPr>
        <p:spPr>
          <a:xfrm>
            <a:off x="3541626" y="3212976"/>
            <a:ext cx="1800200" cy="302433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1" name="Cilindre 10"/>
          <p:cNvSpPr/>
          <p:nvPr/>
        </p:nvSpPr>
        <p:spPr>
          <a:xfrm>
            <a:off x="1538515" y="4365104"/>
            <a:ext cx="2025373" cy="188059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2" name="Cilindre 11"/>
          <p:cNvSpPr/>
          <p:nvPr/>
        </p:nvSpPr>
        <p:spPr>
          <a:xfrm>
            <a:off x="5148064" y="5085184"/>
            <a:ext cx="2160240" cy="115212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0"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5" name="QuadreDeText 4"/>
          <p:cNvSpPr txBox="1"/>
          <p:nvPr/>
        </p:nvSpPr>
        <p:spPr>
          <a:xfrm>
            <a:off x="3873610" y="2492896"/>
            <a:ext cx="11304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a-ES"/>
            </a:defPPr>
            <a:lvl1pPr>
              <a:defRPr sz="7200" b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a-ES" dirty="0"/>
              <a:t>O</a:t>
            </a:r>
            <a:r>
              <a:rPr lang="ca-ES" baseline="-25000" dirty="0"/>
              <a:t>2</a:t>
            </a:r>
          </a:p>
        </p:txBody>
      </p:sp>
      <p:sp>
        <p:nvSpPr>
          <p:cNvPr id="14" name="QuadreDeText 13"/>
          <p:cNvSpPr txBox="1"/>
          <p:nvPr/>
        </p:nvSpPr>
        <p:spPr>
          <a:xfrm>
            <a:off x="1475656" y="3812847"/>
            <a:ext cx="2098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b="1" dirty="0" err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AtEx</a:t>
            </a:r>
            <a:endParaRPr lang="ca-ES" sz="7200" b="1" baseline="-2500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QuadreDeText 14"/>
          <p:cNvSpPr txBox="1"/>
          <p:nvPr/>
        </p:nvSpPr>
        <p:spPr>
          <a:xfrm>
            <a:off x="5209653" y="4388911"/>
            <a:ext cx="2146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a-ES"/>
            </a:defPPr>
            <a:lvl1pPr>
              <a:defRPr sz="7200" b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a-ES" dirty="0" err="1"/>
              <a:t>AtTx</a:t>
            </a:r>
            <a:endParaRPr lang="ca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3798D0F-CE3C-4337-9871-FD5B255CE490}"/>
              </a:ext>
            </a:extLst>
          </p:cNvPr>
          <p:cNvSpPr txBox="1"/>
          <p:nvPr/>
        </p:nvSpPr>
        <p:spPr>
          <a:xfrm>
            <a:off x="3293445" y="1370095"/>
            <a:ext cx="2601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PRELACIÓN</a:t>
            </a:r>
          </a:p>
        </p:txBody>
      </p:sp>
    </p:spTree>
    <p:extLst>
      <p:ext uri="{BB962C8B-B14F-4D97-AF65-F5344CB8AC3E}">
        <p14:creationId xmlns:p14="http://schemas.microsoft.com/office/powerpoint/2010/main" val="2350433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332656"/>
            <a:ext cx="48324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3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</p:txBody>
      </p:sp>
      <p:sp>
        <p:nvSpPr>
          <p:cNvPr id="3" name="Cilindre 2"/>
          <p:cNvSpPr/>
          <p:nvPr/>
        </p:nvSpPr>
        <p:spPr>
          <a:xfrm>
            <a:off x="323528" y="1844824"/>
            <a:ext cx="1800200" cy="302433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5" name="QuadreDeText 4"/>
          <p:cNvSpPr txBox="1"/>
          <p:nvPr/>
        </p:nvSpPr>
        <p:spPr>
          <a:xfrm>
            <a:off x="655512" y="1124744"/>
            <a:ext cx="11304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a-ES"/>
            </a:defPPr>
            <a:lvl1pPr>
              <a:defRPr sz="7200" b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a-ES" dirty="0"/>
              <a:t>O</a:t>
            </a:r>
            <a:r>
              <a:rPr lang="ca-ES" baseline="-25000" dirty="0"/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2551837"/>
            <a:ext cx="6534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El porcentaje de oxígeno no debe ser inferior al 19,5%.</a:t>
            </a:r>
          </a:p>
          <a:p>
            <a:pPr algn="just"/>
            <a:r>
              <a:rPr lang="es-ES" sz="2400" dirty="0"/>
              <a:t>Si no es factible mantener este nivel con aporte de aire fresco, </a:t>
            </a:r>
            <a:r>
              <a:rPr lang="es-ES" sz="2400" b="1" dirty="0"/>
              <a:t>deberá realizarse el trabajo con equipo respiratorio semiautónomo o autónomo</a:t>
            </a:r>
            <a:r>
              <a:rPr lang="es-ES" sz="2400" dirty="0"/>
              <a:t>, según el caso.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18069389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5793" y="494710"/>
            <a:ext cx="48324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3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3768" y="2056199"/>
            <a:ext cx="64087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b="1" dirty="0"/>
              <a:t>Para la medición de sustancias diferentes a la patrón </a:t>
            </a:r>
            <a:r>
              <a:rPr lang="es-ES" sz="2000" dirty="0"/>
              <a:t>se dispone de gráficas suministradas por el fabricante que permiten la conversión del dato de lectura al valor de la concentración de la sustancia objeto de la medición.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Es vital que el equipo </a:t>
            </a:r>
            <a:r>
              <a:rPr lang="es-ES" sz="2000" b="1" dirty="0"/>
              <a:t>disponga de sensor regulado </a:t>
            </a:r>
            <a:r>
              <a:rPr lang="es-ES" sz="2000" dirty="0"/>
              <a:t>para señalizar visual y acústicamente cuando se alcanza el:</a:t>
            </a:r>
            <a:endParaRPr lang="ca-ES" sz="2000" dirty="0"/>
          </a:p>
        </p:txBody>
      </p:sp>
      <p:sp>
        <p:nvSpPr>
          <p:cNvPr id="8" name="Cilindre 7"/>
          <p:cNvSpPr/>
          <p:nvPr/>
        </p:nvSpPr>
        <p:spPr>
          <a:xfrm>
            <a:off x="375968" y="2541097"/>
            <a:ext cx="2025373" cy="188059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QuadreDeText 8"/>
          <p:cNvSpPr txBox="1"/>
          <p:nvPr/>
        </p:nvSpPr>
        <p:spPr>
          <a:xfrm>
            <a:off x="313109" y="1988840"/>
            <a:ext cx="2098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b="1" dirty="0" err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AtEx</a:t>
            </a:r>
            <a:endParaRPr lang="ca-ES" sz="7200" b="1" baseline="-2500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7655"/>
            <a:ext cx="3812058" cy="1075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5888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5793" y="312540"/>
            <a:ext cx="48324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3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3768" y="1628800"/>
            <a:ext cx="64087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b="1" dirty="0"/>
              <a:t>Cuando se pueda superar el 5% del límite inferior de inflamabilidad el control y las mediciones serán continuadas (MEDICIÓN CONTINUA).</a:t>
            </a:r>
          </a:p>
        </p:txBody>
      </p:sp>
      <p:sp>
        <p:nvSpPr>
          <p:cNvPr id="8" name="Cilindre 7"/>
          <p:cNvSpPr/>
          <p:nvPr/>
        </p:nvSpPr>
        <p:spPr>
          <a:xfrm>
            <a:off x="375968" y="2541097"/>
            <a:ext cx="2025373" cy="188059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QuadreDeText 8"/>
          <p:cNvSpPr txBox="1"/>
          <p:nvPr/>
        </p:nvSpPr>
        <p:spPr>
          <a:xfrm>
            <a:off x="313109" y="1988840"/>
            <a:ext cx="20986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200" b="1" dirty="0" err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AtEx</a:t>
            </a:r>
            <a:endParaRPr lang="ca-ES" sz="7200" b="1" baseline="-2500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83769" y="4966136"/>
            <a:ext cx="62646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Mientras se efectúen mediciones o trabajos previos desde el exterior de espacios con posibles atmósferas inflamables, </a:t>
            </a:r>
            <a:r>
              <a:rPr lang="es-ES" sz="2000" b="1" dirty="0"/>
              <a:t>hay que vigilar escrupulosamente la existencia de focos de ignición en las proximidades de la boca del recinto.</a:t>
            </a:r>
            <a:endParaRPr lang="ca-ES" sz="20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40" y="2711822"/>
            <a:ext cx="3251164" cy="179729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1270" name="Picture 6" descr="https://www.phoenixcontact.com/assets/images_ed/global/web_content/pic_con_a_0050340_e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39954"/>
            <a:ext cx="1909242" cy="202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txa dreta 5"/>
          <p:cNvSpPr/>
          <p:nvPr/>
        </p:nvSpPr>
        <p:spPr>
          <a:xfrm>
            <a:off x="539552" y="5877272"/>
            <a:ext cx="50405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82982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5793" y="422369"/>
            <a:ext cx="48324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3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Evaluación de la atmósfera.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3768" y="1772816"/>
            <a:ext cx="64087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b="1" dirty="0"/>
              <a:t>Se utilizan detectores específicos según el gas o vapor tóxico: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b="1" dirty="0"/>
              <a:t>CO, H</a:t>
            </a:r>
            <a:r>
              <a:rPr lang="es-ES" sz="2000" b="1" baseline="-25000" dirty="0"/>
              <a:t>2</a:t>
            </a:r>
            <a:r>
              <a:rPr lang="es-ES" sz="2000" b="1" dirty="0"/>
              <a:t>S, CO</a:t>
            </a:r>
            <a:r>
              <a:rPr lang="es-ES" sz="2000" b="1" baseline="-25000" dirty="0"/>
              <a:t>2</a:t>
            </a:r>
            <a:r>
              <a:rPr lang="es-ES" sz="2000" b="1" dirty="0"/>
              <a:t>, NH</a:t>
            </a:r>
            <a:r>
              <a:rPr lang="es-ES" sz="2000" b="1" baseline="-25000" dirty="0"/>
              <a:t>3</a:t>
            </a:r>
            <a:r>
              <a:rPr lang="es-ES" sz="2000" b="1" dirty="0"/>
              <a:t>, etc.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Los valores límites serán </a:t>
            </a:r>
            <a:r>
              <a:rPr lang="es-ES" sz="2000" b="1" dirty="0" err="1"/>
              <a:t>VLA-EC</a:t>
            </a:r>
            <a:r>
              <a:rPr lang="es-ES" sz="2000" dirty="0"/>
              <a:t> y </a:t>
            </a:r>
            <a:r>
              <a:rPr lang="es-ES" sz="2000" b="1" dirty="0" err="1"/>
              <a:t>VLA</a:t>
            </a:r>
            <a:r>
              <a:rPr lang="es-ES" sz="2000" b="1" dirty="0"/>
              <a:t>-ED</a:t>
            </a:r>
            <a:r>
              <a:rPr lang="es-ES" sz="2000" dirty="0"/>
              <a:t>, según el caso.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Si no es factible mantener la concentración por debajo del 50% de este nivel con aporte de aire fresco, </a:t>
            </a:r>
            <a:r>
              <a:rPr lang="es-ES" sz="2000" b="1" dirty="0"/>
              <a:t>deberá realizarse el trabajo con equipo respiratorio semiautónomo o autónomo</a:t>
            </a:r>
            <a:r>
              <a:rPr lang="es-ES" sz="2000" dirty="0"/>
              <a:t>, según el caso.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/>
              <a:t>Las mediciones deberán ser realizadas </a:t>
            </a:r>
            <a:r>
              <a:rPr lang="es-ES" sz="2000" b="1" dirty="0"/>
              <a:t>previamente a la ejecución del trabajo y de forma continuada </a:t>
            </a:r>
            <a:r>
              <a:rPr lang="es-ES" sz="2000" dirty="0"/>
              <a:t>mientras se ejecutan éstos y sean susceptibles de producirse variaciones en la atmósfera interior.</a:t>
            </a:r>
          </a:p>
        </p:txBody>
      </p:sp>
      <p:sp>
        <p:nvSpPr>
          <p:cNvPr id="10" name="Cilindre 9"/>
          <p:cNvSpPr/>
          <p:nvPr/>
        </p:nvSpPr>
        <p:spPr>
          <a:xfrm>
            <a:off x="203429" y="2901137"/>
            <a:ext cx="2160240" cy="115212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0" rtlCol="0" anchor="ctr"/>
          <a:lstStyle/>
          <a:p>
            <a:pPr algn="ctr"/>
            <a:r>
              <a:rPr lang="ca-E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1" name="QuadreDeText 10"/>
          <p:cNvSpPr txBox="1"/>
          <p:nvPr/>
        </p:nvSpPr>
        <p:spPr>
          <a:xfrm>
            <a:off x="265018" y="2204864"/>
            <a:ext cx="2146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a-ES"/>
            </a:defPPr>
            <a:lvl1pPr>
              <a:defRPr sz="7200" b="1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a-ES" dirty="0" err="1"/>
              <a:t>AtTx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392727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7490" y="260648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26469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La ventilación es una de las medidas preventivas fundamentales para asegurar la inocuidad de la atmósfera interior, tanto previa a la realización de los trabajos caso de encontrarse el ambiente contaminado o irrespirable, o durante los trabajos por requerir una renovación continuada del ambiente interior. </a:t>
            </a:r>
            <a:r>
              <a:rPr lang="es-ES" sz="2400" b="1" dirty="0"/>
              <a:t>Generalmente la ventilación natural es insuficiente y es preciso recurrir a ventilación forzada.</a:t>
            </a:r>
            <a:endParaRPr lang="ca-ES" sz="2400" b="1" dirty="0"/>
          </a:p>
        </p:txBody>
      </p:sp>
      <p:pic>
        <p:nvPicPr>
          <p:cNvPr id="16386" name="Picture 2" descr="http://1.bp.blogspot.com/-xy1snXLFaRI/TpWz9VkNaGI/AAAAAAAAAeI/CPK7uIYgtVw/s1600/trabajo+en+tanques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3F4BB"/>
              </a:clrFrom>
              <a:clrTo>
                <a:srgbClr val="F3F4B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5"/>
          <a:stretch/>
        </p:blipFill>
        <p:spPr bwMode="auto">
          <a:xfrm>
            <a:off x="395537" y="4149080"/>
            <a:ext cx="2481014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0380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1463" y="209548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26469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El caudal de aire a aportar y la forma de efectuar el aporte, con la consiguiente renovación total de la atmósfera interior viene dado en función de:</a:t>
            </a:r>
            <a:endParaRPr lang="ca-E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2591196" y="2467615"/>
            <a:ext cx="48895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/>
              <a:t>1. Las características del espacio. </a:t>
            </a:r>
          </a:p>
          <a:p>
            <a:r>
              <a:rPr lang="es-ES" sz="2000" b="1" dirty="0"/>
              <a:t>2. El tipo de contaminante. </a:t>
            </a:r>
          </a:p>
          <a:p>
            <a:r>
              <a:rPr lang="es-ES" sz="2000" b="1" dirty="0"/>
              <a:t>3. El nivel de contaminación existente. </a:t>
            </a:r>
          </a:p>
        </p:txBody>
      </p:sp>
      <p:sp>
        <p:nvSpPr>
          <p:cNvPr id="13" name="QuadreDeText 12"/>
          <p:cNvSpPr txBox="1"/>
          <p:nvPr/>
        </p:nvSpPr>
        <p:spPr>
          <a:xfrm>
            <a:off x="4355976" y="4941168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6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VS</a:t>
            </a:r>
            <a:endParaRPr lang="ca-ES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5B4D0CC-351E-4DB0-A5A5-256040D1F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89" y="3788003"/>
            <a:ext cx="2773920" cy="273734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7AD57E-0C18-429D-942A-4B2DAD467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413" y="3756481"/>
            <a:ext cx="2469094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518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7490" y="332656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31168" y="1844824"/>
            <a:ext cx="56893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/>
              <a:t>Se utilizará cuando las fuentes de contaminación no sean puntuales.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2897" y="4881354"/>
            <a:ext cx="56893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/>
              <a:t>Se utilizará cuando las fuentes de contaminación  sean puntuales.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5AA1ED-E6A4-4F2B-9BCB-8C7B10BFF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28800"/>
            <a:ext cx="2773920" cy="27373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152313E-9E67-40FC-899D-944D3706B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523" y="3669523"/>
            <a:ext cx="2469094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2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83976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TÓXICOS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484784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un gas incoloro, inodoro, inflamable y altamente tóxico. Generado por la combustión de combustibles comunes con un suministro insuficiente de aire o donde la combustión es incompleta.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frecuentemente liberado por accidente o mantenimiento inadecuado de mecheros o chimeneas en espacios confinados y por máquinas de combustión interna.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Llamado el “asesino silencioso”, el envenenamiento con CO puede ocurrir repentinamente.  Produce dolor de cabeza y confusión y a mayor escala, convulsiones, coma y muerte.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828001"/>
            <a:ext cx="5472608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MONÓXIDO</a:t>
            </a:r>
            <a:r>
              <a:rPr lang="ca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DE CARBONO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92280" y="160764"/>
            <a:ext cx="1728192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CO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56556"/>
            <a:ext cx="4392488" cy="241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0" y="4142069"/>
            <a:ext cx="31683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[ ] mg/m</a:t>
            </a:r>
            <a:r>
              <a:rPr lang="es-ES" sz="1400" b="1" baseline="30000" dirty="0"/>
              <a:t>3</a:t>
            </a:r>
            <a:r>
              <a:rPr lang="es-ES" sz="1400" b="1" dirty="0"/>
              <a:t> = [ ] ppm * PM / 24,45</a:t>
            </a:r>
            <a:r>
              <a:rPr lang="es-ES" sz="1400" b="1" i="1" dirty="0"/>
              <a:t>.</a:t>
            </a:r>
          </a:p>
          <a:p>
            <a:pPr algn="just"/>
            <a:endParaRPr lang="es-ES" sz="1400" i="1" dirty="0"/>
          </a:p>
          <a:p>
            <a:pPr algn="just"/>
            <a:r>
              <a:rPr lang="es-ES" sz="1400" dirty="0"/>
              <a:t>[ ] mg/m</a:t>
            </a:r>
            <a:r>
              <a:rPr lang="es-ES" sz="1400" baseline="30000" dirty="0"/>
              <a:t>3</a:t>
            </a:r>
            <a:r>
              <a:rPr lang="es-ES" sz="1400" dirty="0"/>
              <a:t> =  concentración en mg/m</a:t>
            </a:r>
            <a:r>
              <a:rPr lang="es-ES" sz="1400" baseline="30000" dirty="0"/>
              <a:t>3</a:t>
            </a:r>
            <a:r>
              <a:rPr lang="es-ES" sz="1400" dirty="0"/>
              <a:t>.</a:t>
            </a:r>
          </a:p>
          <a:p>
            <a:pPr algn="just"/>
            <a:r>
              <a:rPr lang="es-ES" sz="1400" dirty="0"/>
              <a:t>[ ] ppm =  concentración en ppm.</a:t>
            </a:r>
          </a:p>
          <a:p>
            <a:pPr algn="just"/>
            <a:r>
              <a:rPr lang="es-ES" sz="1400" dirty="0"/>
              <a:t>PM = peso molecular; del CO = 28 g/mol.</a:t>
            </a:r>
          </a:p>
          <a:p>
            <a:pPr algn="just"/>
            <a:r>
              <a:rPr lang="es-ES" sz="1400" dirty="0"/>
              <a:t>Condiciones: temperatura: 25°C y presión atmosférica = 760 mm c. Hg). </a:t>
            </a:r>
          </a:p>
        </p:txBody>
      </p:sp>
    </p:spTree>
    <p:extLst>
      <p:ext uri="{BB962C8B-B14F-4D97-AF65-F5344CB8AC3E}">
        <p14:creationId xmlns:p14="http://schemas.microsoft.com/office/powerpoint/2010/main" val="36220404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7490" y="260648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pic>
        <p:nvPicPr>
          <p:cNvPr id="18436" name="Picture 4" descr="http://www.siafa.com.ar/notisiafa/372/Monitoreo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3" y="980728"/>
            <a:ext cx="6244557" cy="46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B00656E-A262-4C6B-8B7A-A6D56D5C7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3861048"/>
            <a:ext cx="2469094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379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6127" y="287408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6232" y="1745521"/>
            <a:ext cx="8504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/>
              <a:t>La ventilación por dilución puede realizarse bien soplando aire hacia el interior para extraer el aire contaminado por la presión positiva ejercida o bien aspirando el aire contaminado hacia el exterior creando una presión negativa que provoca la entrada de aire limpio.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6233" y="3628812"/>
            <a:ext cx="5911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La velocidad del aire no deberá ser inferior a </a:t>
            </a:r>
            <a:r>
              <a:rPr lang="es-ES" b="1" dirty="0"/>
              <a:t>0,5 m/s</a:t>
            </a:r>
            <a:r>
              <a:rPr lang="es-ES" dirty="0"/>
              <a:t> al nivel en el que pueda encontrarse la persona operando. </a:t>
            </a:r>
            <a:endParaRPr lang="ca-ES" dirty="0"/>
          </a:p>
        </p:txBody>
      </p:sp>
      <p:sp>
        <p:nvSpPr>
          <p:cNvPr id="4" name="Rectangle 3"/>
          <p:cNvSpPr/>
          <p:nvPr/>
        </p:nvSpPr>
        <p:spPr>
          <a:xfrm>
            <a:off x="402532" y="4550316"/>
            <a:ext cx="5825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Todos los equipos de ventilación </a:t>
            </a:r>
            <a:r>
              <a:rPr lang="es-ES" b="1" dirty="0"/>
              <a:t>deberán estar conectados equipotencialmente a tierra</a:t>
            </a:r>
            <a:r>
              <a:rPr lang="es-ES" dirty="0"/>
              <a:t>, junto con la estructura del espacio, si éste es metálico. </a:t>
            </a:r>
            <a:endParaRPr lang="ca-ES" dirty="0"/>
          </a:p>
        </p:txBody>
      </p:sp>
      <p:sp>
        <p:nvSpPr>
          <p:cNvPr id="5" name="Rectangle 4"/>
          <p:cNvSpPr/>
          <p:nvPr/>
        </p:nvSpPr>
        <p:spPr>
          <a:xfrm>
            <a:off x="1656184" y="5733256"/>
            <a:ext cx="4572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s-ES" b="1" dirty="0"/>
              <a:t>EN ZONAS CON RIESGO </a:t>
            </a:r>
            <a:r>
              <a:rPr lang="es-ES" b="1" dirty="0" err="1"/>
              <a:t>ATEX</a:t>
            </a:r>
            <a:r>
              <a:rPr lang="es-ES" b="1" dirty="0"/>
              <a:t> DEBERÁN EMPLEARSE EQUIPOS </a:t>
            </a:r>
            <a:r>
              <a:rPr lang="es-ES" b="1" dirty="0" err="1"/>
              <a:t>ATEX</a:t>
            </a:r>
            <a:r>
              <a:rPr lang="es-ES" b="1" dirty="0"/>
              <a:t> </a:t>
            </a:r>
            <a:endParaRPr lang="ca-E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47" y="5680183"/>
            <a:ext cx="8858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F8770AD-E52F-4BD2-89D2-9E8D5B815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4109881"/>
            <a:ext cx="2536156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083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29516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0288" y="2765827"/>
            <a:ext cx="1591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Supuesto 2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4133979"/>
            <a:ext cx="2448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Introducción del tubo de aspiración hasta el fondo del recinto, insuflando aire limpio y posibilitando de este modo la extracción natural del gas por la boca del espacio confinado.</a:t>
            </a:r>
            <a:endParaRPr lang="ca-ES" dirty="0"/>
          </a:p>
        </p:txBody>
      </p:sp>
      <p:sp>
        <p:nvSpPr>
          <p:cNvPr id="6" name="Rectangle 5"/>
          <p:cNvSpPr/>
          <p:nvPr/>
        </p:nvSpPr>
        <p:spPr>
          <a:xfrm>
            <a:off x="251520" y="3165937"/>
            <a:ext cx="286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GASES DE DENSIDAD SIMILAR O INFERIOR A LA DEL AIRE </a:t>
            </a:r>
            <a:endParaRPr lang="ca-ES" dirty="0"/>
          </a:p>
        </p:txBody>
      </p:sp>
      <p:sp>
        <p:nvSpPr>
          <p:cNvPr id="12" name="Rectangle 11"/>
          <p:cNvSpPr/>
          <p:nvPr/>
        </p:nvSpPr>
        <p:spPr>
          <a:xfrm>
            <a:off x="251520" y="1588276"/>
            <a:ext cx="8474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Ventilación de recintos verticales sin aberturas a la red, con ventiladores portátiles</a:t>
            </a:r>
            <a:endParaRPr lang="ca-ES" dirty="0"/>
          </a:p>
        </p:txBody>
      </p:sp>
      <p:sp>
        <p:nvSpPr>
          <p:cNvPr id="21" name="Rectangle 20"/>
          <p:cNvSpPr/>
          <p:nvPr/>
        </p:nvSpPr>
        <p:spPr>
          <a:xfrm>
            <a:off x="323528" y="2195572"/>
            <a:ext cx="8478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APLICACIÓN EN POZOS DE REGISTRO, FOSOS DE BOMBAS, ARQUETAS, CÁMARAS DE REGISTRO, ETC.</a:t>
            </a:r>
            <a:endParaRPr lang="es-ES" dirty="0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8E57E46-3527-474A-B06D-60D34E16F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195" y="3125154"/>
            <a:ext cx="2334187" cy="325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643F863A-AA5F-4C4D-96CE-F1A113FAF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449" y="3683740"/>
            <a:ext cx="762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AB0CCBAD-F6C1-4484-8985-13AE86995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037" y="3687163"/>
            <a:ext cx="17907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A4776FF8-4BA9-42FC-8755-9BDCF1B46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49" y="3483369"/>
            <a:ext cx="685800" cy="18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5667E2AF-9984-49EF-ABDC-893B76D5E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37" y="3483368"/>
            <a:ext cx="1638300" cy="16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5898FA6-38A2-48CD-864E-C4BFDD338A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3884" y="255274"/>
            <a:ext cx="142658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401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7490" y="389802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59940" y="2852936"/>
            <a:ext cx="1591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Supuesto 1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4133979"/>
            <a:ext cx="26642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Introducción del tubo de aspiración hasta el fondo del recinto, posibilitando de este modo la extracción natural del gas por la boca del tubo y la entrada de aire limpio por la boca del espacio.</a:t>
            </a:r>
            <a:endParaRPr lang="ca-ES" dirty="0"/>
          </a:p>
        </p:txBody>
      </p:sp>
      <p:sp>
        <p:nvSpPr>
          <p:cNvPr id="6" name="Rectangle 5"/>
          <p:cNvSpPr/>
          <p:nvPr/>
        </p:nvSpPr>
        <p:spPr>
          <a:xfrm>
            <a:off x="485800" y="3212976"/>
            <a:ext cx="2358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GASES DE MAYOR DENSIDAD QUE LA DEL AIRE </a:t>
            </a:r>
            <a:endParaRPr lang="ca-ES" dirty="0"/>
          </a:p>
        </p:txBody>
      </p:sp>
      <p:sp>
        <p:nvSpPr>
          <p:cNvPr id="9" name="Rectangle 8"/>
          <p:cNvSpPr/>
          <p:nvPr/>
        </p:nvSpPr>
        <p:spPr>
          <a:xfrm>
            <a:off x="332655" y="1658811"/>
            <a:ext cx="847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Ventilación de recintos verticales sin aberturas a la red, con ventiladores portátiles</a:t>
            </a:r>
            <a:endParaRPr lang="ca-ES" dirty="0"/>
          </a:p>
        </p:txBody>
      </p:sp>
      <p:sp>
        <p:nvSpPr>
          <p:cNvPr id="23" name="Rectangle 22"/>
          <p:cNvSpPr/>
          <p:nvPr/>
        </p:nvSpPr>
        <p:spPr>
          <a:xfrm>
            <a:off x="323528" y="2195572"/>
            <a:ext cx="8478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APLICACIÓN EN POZOS DE REGISTRO, FOSOS DE BOMBAS, ARQUETAS, CÁMARAS DE REGISTRO, ETC.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5238663-22EB-42C1-936F-40429678F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026" y="3101711"/>
            <a:ext cx="2365453" cy="3237257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E58A61CB-EEAA-42F1-AF7D-049C966F1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68" y="3429001"/>
            <a:ext cx="685800" cy="18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6B935F9A-3B93-43C2-A530-A64A3738B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1638300" cy="16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C99FCADB-0754-4672-B581-DC3AE610E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29372"/>
            <a:ext cx="762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784CB68E-B737-47D8-8D84-CA3D97A7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426" y="3609976"/>
            <a:ext cx="1809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F42F25A-6B3D-431E-A676-58027F0057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6296" y="255274"/>
            <a:ext cx="1426588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599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7490" y="396016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2195572"/>
            <a:ext cx="847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APLICACIÓN EN POZOS Y ARQUETAS DE ACCESO A LA RED DE ALCANTARILLADO</a:t>
            </a:r>
            <a:endParaRPr lang="ca-ES" dirty="0"/>
          </a:p>
        </p:txBody>
      </p:sp>
      <p:sp>
        <p:nvSpPr>
          <p:cNvPr id="8" name="Rectangle 7"/>
          <p:cNvSpPr/>
          <p:nvPr/>
        </p:nvSpPr>
        <p:spPr>
          <a:xfrm>
            <a:off x="467544" y="1607908"/>
            <a:ext cx="847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Ventilación de recintos verticales abiertos a la red, con ventiladores portátiles</a:t>
            </a:r>
            <a:endParaRPr lang="ca-ES" dirty="0"/>
          </a:p>
        </p:txBody>
      </p:sp>
      <p:sp>
        <p:nvSpPr>
          <p:cNvPr id="20" name="Rectangle 19"/>
          <p:cNvSpPr/>
          <p:nvPr/>
        </p:nvSpPr>
        <p:spPr>
          <a:xfrm>
            <a:off x="805680" y="2759566"/>
            <a:ext cx="1591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Supuesto 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7280" y="4073004"/>
            <a:ext cx="2736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Introducción del tubo de aspiración por encima de las aberturas de comunicación, insuflando aire limpio y posibilitando de este modo la extracción natural del gas por la boca del espacio confinado y aportando aire limpio a los extremos del alcantarillado.</a:t>
            </a:r>
            <a:endParaRPr lang="ca-ES" dirty="0"/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68" y="3429001"/>
            <a:ext cx="685800" cy="18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1638300" cy="16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29372"/>
            <a:ext cx="762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184" y="3027218"/>
            <a:ext cx="2392288" cy="3282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29372"/>
            <a:ext cx="18192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E957D8F-4315-4C76-950B-56545BFA2C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6296" y="255274"/>
            <a:ext cx="1426588" cy="1182727"/>
          </a:xfrm>
          <a:prstGeom prst="rect">
            <a:avLst/>
          </a:prstGeom>
        </p:spPr>
      </p:pic>
      <p:sp>
        <p:nvSpPr>
          <p:cNvPr id="14" name="Rectangle 21">
            <a:extLst>
              <a:ext uri="{FF2B5EF4-FFF2-40B4-BE49-F238E27FC236}">
                <a16:creationId xmlns:a16="http://schemas.microsoft.com/office/drawing/2014/main" id="{F08314D1-370D-4F19-B28C-91421F483F00}"/>
              </a:ext>
            </a:extLst>
          </p:cNvPr>
          <p:cNvSpPr/>
          <p:nvPr/>
        </p:nvSpPr>
        <p:spPr>
          <a:xfrm>
            <a:off x="251520" y="3220651"/>
            <a:ext cx="286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GASES DE DENSIDAD SIMILAR O INFERIOR A LA DEL AIRE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20014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8362" y="188640"/>
            <a:ext cx="2509020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4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Ventilación.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2195572"/>
            <a:ext cx="847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APLICACIÓN EN POZOS Y ARQUETAS DE ACCESO A LA RED DE ALCANTARILLADO</a:t>
            </a:r>
            <a:endParaRPr lang="ca-ES" dirty="0"/>
          </a:p>
        </p:txBody>
      </p:sp>
      <p:sp>
        <p:nvSpPr>
          <p:cNvPr id="20" name="Rectangle 19"/>
          <p:cNvSpPr/>
          <p:nvPr/>
        </p:nvSpPr>
        <p:spPr>
          <a:xfrm>
            <a:off x="877688" y="2820541"/>
            <a:ext cx="1591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Supuesto 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5536" y="4077072"/>
            <a:ext cx="27180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Introducción del tubo de aspiración hasta el fondo del recinto, aspirando aire contaminado y posibilitando de este modo la entrada de aire limpio por la boca del espacio confinado y otras bocas situadas en los extremos del alcantarillado.</a:t>
            </a:r>
            <a:endParaRPr lang="ca-ES" dirty="0"/>
          </a:p>
        </p:txBody>
      </p:sp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68" y="3429001"/>
            <a:ext cx="685800" cy="18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1638300" cy="16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29372"/>
            <a:ext cx="7620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455" y="2996952"/>
            <a:ext cx="2430017" cy="326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01" y="3645024"/>
            <a:ext cx="17811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97099" y="6211669"/>
            <a:ext cx="5788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/>
              <a:t>(1) En los grandes colectores pueden conseguirse aireaciones eficaces mediante equipos de ventilación de alto caudal, capaces de establecer ventilaciones generales adecuadas por impulsión, o incluso, dependiendo de las características de la estructura, por aspiración.</a:t>
            </a:r>
            <a:endParaRPr lang="ca-ES" sz="1200" dirty="0"/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EDA237CB-14A0-4BF0-9E05-6ABD10092F6B}"/>
              </a:ext>
            </a:extLst>
          </p:cNvPr>
          <p:cNvSpPr/>
          <p:nvPr/>
        </p:nvSpPr>
        <p:spPr>
          <a:xfrm>
            <a:off x="467544" y="1607908"/>
            <a:ext cx="8478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Ventilación de recintos verticales abiertos a la red, con ventiladores portátiles</a:t>
            </a:r>
            <a:endParaRPr lang="ca-ES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82CF91DA-9481-4FFA-B836-7D4803E145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6296" y="255274"/>
            <a:ext cx="1426588" cy="1182727"/>
          </a:xfrm>
          <a:prstGeom prst="rect">
            <a:avLst/>
          </a:prstGeom>
        </p:spPr>
      </p:pic>
      <p:sp>
        <p:nvSpPr>
          <p:cNvPr id="15" name="Rectangle 21">
            <a:extLst>
              <a:ext uri="{FF2B5EF4-FFF2-40B4-BE49-F238E27FC236}">
                <a16:creationId xmlns:a16="http://schemas.microsoft.com/office/drawing/2014/main" id="{070794C6-0351-46F0-AF7B-F64671B06430}"/>
              </a:ext>
            </a:extLst>
          </p:cNvPr>
          <p:cNvSpPr/>
          <p:nvPr/>
        </p:nvSpPr>
        <p:spPr>
          <a:xfrm>
            <a:off x="312021" y="3187197"/>
            <a:ext cx="286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GASES DE MAYOR DENSIDAD QUE LA DEL AIRE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138138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3349" y="313492"/>
            <a:ext cx="539404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5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Vigilancia externa continuada.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1648" y="1268760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Se requiere un control total desde el exterior de las operaciones</a:t>
            </a:r>
            <a:r>
              <a:rPr lang="es-ES" dirty="0"/>
              <a:t>, en especial el control de la atmósfera interior cuando ello sea conveniente, y asegurar la posibilidad de rescate.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La persona en el exterior (</a:t>
            </a:r>
            <a:r>
              <a:rPr lang="es-ES" b="1" dirty="0"/>
              <a:t>recurso preventivo</a:t>
            </a:r>
            <a:r>
              <a:rPr lang="es-ES" dirty="0"/>
              <a:t>) </a:t>
            </a:r>
            <a:r>
              <a:rPr lang="es-ES" b="1" dirty="0"/>
              <a:t>debe mantener contacto visual continuo o utilizar otro medio</a:t>
            </a:r>
            <a:r>
              <a:rPr lang="es-ES" dirty="0"/>
              <a:t> </a:t>
            </a:r>
            <a:r>
              <a:rPr lang="es-ES" b="1" dirty="0"/>
              <a:t>de comunicación eficaz </a:t>
            </a:r>
            <a:r>
              <a:rPr lang="es-ES" dirty="0"/>
              <a:t>con la persona que ocupa el espacio interior.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La persona en el exterior (</a:t>
            </a:r>
            <a:r>
              <a:rPr lang="es-ES" b="1" dirty="0"/>
              <a:t>recurso preventivo</a:t>
            </a:r>
            <a:r>
              <a:rPr lang="es-ES" dirty="0"/>
              <a:t>) </a:t>
            </a:r>
            <a:r>
              <a:rPr lang="es-ES" b="1" dirty="0"/>
              <a:t>tiene la responsabilidad de actuar en casos de emergencia y avisar </a:t>
            </a:r>
            <a:r>
              <a:rPr lang="es-ES" dirty="0"/>
              <a:t>tan pronto advierta algo anormal.</a:t>
            </a:r>
            <a:endParaRPr lang="ca-ES" dirty="0"/>
          </a:p>
        </p:txBody>
      </p:sp>
      <p:pic>
        <p:nvPicPr>
          <p:cNvPr id="24578" name="Picture 2" descr="http://www.elanfibio.com/prevencionderiesgoslaborales/imgs/default_clip_image001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4"/>
          <a:stretch/>
        </p:blipFill>
        <p:spPr bwMode="auto">
          <a:xfrm>
            <a:off x="2987824" y="3501008"/>
            <a:ext cx="3345093" cy="283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9449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92981" y="241484"/>
            <a:ext cx="539404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5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Vigilancia externa continuada.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322765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800" b="1" dirty="0"/>
              <a:t>EL PERSONAL DEL INTERIOR ESTARÁ SUJETO CON CUERDA DE SEGURIDAD Y ARNÉS</a:t>
            </a:r>
            <a:r>
              <a:rPr lang="es-ES" sz="2800" dirty="0"/>
              <a:t>. </a:t>
            </a:r>
            <a:endParaRPr lang="ca-ES" sz="2800" dirty="0"/>
          </a:p>
        </p:txBody>
      </p:sp>
      <p:pic>
        <p:nvPicPr>
          <p:cNvPr id="25604" name="Picture 4" descr="http://www.revistaseguridadminera.com/wp-content/uploads/2015/03/trabajo-seguro-en-espacios-confinado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39314"/>
            <a:ext cx="6228692" cy="377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5418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4929" y="276906"/>
            <a:ext cx="5394041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5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Vigilancia externa continuada.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322765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800" b="1" dirty="0"/>
              <a:t>EL PERSONAL DEL EXTERIOR ESTARÁ DOTADO DE:</a:t>
            </a:r>
            <a:r>
              <a:rPr lang="es-ES" sz="2800" dirty="0"/>
              <a:t> </a:t>
            </a:r>
            <a:endParaRPr lang="ca-ES" sz="2800" dirty="0"/>
          </a:p>
        </p:txBody>
      </p:sp>
      <p:sp>
        <p:nvSpPr>
          <p:cNvPr id="6" name="Rectangle 5"/>
          <p:cNvSpPr/>
          <p:nvPr/>
        </p:nvSpPr>
        <p:spPr>
          <a:xfrm>
            <a:off x="395536" y="1844824"/>
            <a:ext cx="86409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Medios de sujeción y rescate adecuados</a:t>
            </a:r>
            <a:r>
              <a:rPr lang="es-ES" dirty="0"/>
              <a:t>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Equipos de protección respiratoria </a:t>
            </a:r>
            <a:r>
              <a:rPr lang="es-ES" dirty="0"/>
              <a:t>frente a emergencias.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Elementos de primera intervención contra el fuego</a:t>
            </a:r>
            <a:r>
              <a:rPr lang="es-ES" dirty="0"/>
              <a:t>, en su caso.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Maletín con equipo resucitador.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b="1" dirty="0"/>
              <a:t>Hoja con teléfonos de emergencia </a:t>
            </a:r>
            <a:r>
              <a:rPr lang="es-ES" dirty="0"/>
              <a:t>necesarios.</a:t>
            </a:r>
            <a:endParaRPr lang="ca-ES" dirty="0"/>
          </a:p>
        </p:txBody>
      </p:sp>
      <p:pic>
        <p:nvPicPr>
          <p:cNvPr id="26628" name="Picture 4" descr="http://1.bp.blogspot.com/-HFdLAaAWv6k/VAKZIxBbURI/AAAAAAAACks/Qihl7Sqtd3k/s1600/Directorio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328" y="4919214"/>
            <a:ext cx="1666648" cy="146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Resultat d'imatges de extintor polv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26632" name="Picture 8" descr="http://www.fireword.es/catalogo/48-91-thickbox/extintor-de-polvo-abc-6kg-eficacia-34a-233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847" y="3534051"/>
            <a:ext cx="1354331" cy="135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http://www.bloogpress.com/wp-content/uploads/2010/12/LBM67858Z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950" y="4751751"/>
            <a:ext cx="2136323" cy="162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6" name="Picture 12" descr="Conjunto trípode espacios confinados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7" r="14311"/>
          <a:stretch/>
        </p:blipFill>
        <p:spPr bwMode="auto">
          <a:xfrm>
            <a:off x="7092280" y="4116288"/>
            <a:ext cx="1792629" cy="240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n de maletin resucitacion cardiopulmonar">
            <a:extLst>
              <a:ext uri="{FF2B5EF4-FFF2-40B4-BE49-F238E27FC236}">
                <a16:creationId xmlns:a16="http://schemas.microsoft.com/office/drawing/2014/main" id="{CDE8E1A7-C063-4AF4-9864-2A81058F4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285123"/>
            <a:ext cx="1495053" cy="149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8466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41403" y="347595"/>
            <a:ext cx="5061194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6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Formación y adiestramiento.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1466781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En cumplimiento del deber de protección, el empresario deberá garantizar </a:t>
            </a:r>
            <a:r>
              <a:rPr lang="es-ES" sz="1600" b="1" dirty="0"/>
              <a:t>que cada trabajador reciba una formación teórica y práctica, suficiente y adecuada</a:t>
            </a:r>
            <a:r>
              <a:rPr lang="es-ES" sz="1600" dirty="0"/>
              <a:t>, en materia preventiva, tanto en el momento de su contratación, cualquiera que sea la modalidad o duración de ésta, como cuando se produzcan cambios en las funciones que desempeñe o se introduzcan nuevas tecnologías o cambios en los equipos de trabajo. </a:t>
            </a:r>
          </a:p>
        </p:txBody>
      </p:sp>
      <p:pic>
        <p:nvPicPr>
          <p:cNvPr id="26626" name="Picture 2" descr="http://www.escueladerescate.com/images/confinad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903" y="2646809"/>
            <a:ext cx="504738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Resultat d'imatges de extintor polv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2" name="Rectangle 11"/>
          <p:cNvSpPr/>
          <p:nvPr/>
        </p:nvSpPr>
        <p:spPr>
          <a:xfrm>
            <a:off x="323528" y="106947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2800" b="1" dirty="0"/>
              <a:t>LPRL Artículo 19</a:t>
            </a:r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281456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83976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TÓXICOS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340768"/>
            <a:ext cx="864096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Este gas incoloro huele como huevos podridos, pero el olor no se toma como advertencia porque la sensibilidad al olor desaparece rápidamente después de respirar una pequeña cantidad de gas.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La exposición al sulfuro de hidrógeno produce generalmente dolor de cabeza, náuseas, vértigo, mareos, debilidad, desorientación, hipotensión e irritación respiratoria. La intoxicación grave con puede causar inconsciencia,  fallo respiratorio y cardiovascular. Es característico el ataque rápido de inconsciencia, “caer al suelo”, de individuos gravemente expuestos.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Se encuentra en alcantarillas o tratamientos de aguas residuales y en operaciones petroquímicas.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inflamable y explosivo en altas concentraciones.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755993"/>
            <a:ext cx="4980763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a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SULFURO DE </a:t>
            </a:r>
            <a:r>
              <a:rPr lang="es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HIDRÓGENO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92280" y="160764"/>
            <a:ext cx="1728192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H</a:t>
            </a:r>
            <a:r>
              <a:rPr lang="ca-ES" sz="6600" b="1" spc="150" baseline="-2500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2</a:t>
            </a:r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 </a:t>
            </a:r>
          </a:p>
        </p:txBody>
      </p:sp>
      <p:sp>
        <p:nvSpPr>
          <p:cNvPr id="5" name="Rectangle 4"/>
          <p:cNvSpPr/>
          <p:nvPr/>
        </p:nvSpPr>
        <p:spPr>
          <a:xfrm>
            <a:off x="971600" y="4616202"/>
            <a:ext cx="31683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[ ] mg/m</a:t>
            </a:r>
            <a:r>
              <a:rPr lang="es-ES" sz="1400" b="1" baseline="30000" dirty="0"/>
              <a:t>3</a:t>
            </a:r>
            <a:r>
              <a:rPr lang="es-ES" sz="1400" b="1" dirty="0"/>
              <a:t> = [ ] ppm * PM / 24,45</a:t>
            </a:r>
            <a:r>
              <a:rPr lang="es-ES" sz="1400" b="1" i="1" dirty="0"/>
              <a:t>.</a:t>
            </a:r>
          </a:p>
          <a:p>
            <a:pPr algn="just"/>
            <a:endParaRPr lang="es-ES" sz="1400" i="1" dirty="0"/>
          </a:p>
          <a:p>
            <a:pPr algn="just"/>
            <a:r>
              <a:rPr lang="es-ES" sz="1400" dirty="0"/>
              <a:t>[ ] mg/m</a:t>
            </a:r>
            <a:r>
              <a:rPr lang="es-ES" sz="1400" baseline="30000" dirty="0"/>
              <a:t>3</a:t>
            </a:r>
            <a:r>
              <a:rPr lang="es-ES" sz="1400" dirty="0"/>
              <a:t> =  concentración en mg/m</a:t>
            </a:r>
            <a:r>
              <a:rPr lang="es-ES" sz="1400" baseline="30000" dirty="0"/>
              <a:t>3</a:t>
            </a:r>
            <a:r>
              <a:rPr lang="es-ES" sz="1400" dirty="0"/>
              <a:t>.</a:t>
            </a:r>
          </a:p>
          <a:p>
            <a:pPr algn="just"/>
            <a:r>
              <a:rPr lang="es-ES" sz="1400" dirty="0"/>
              <a:t>[ ] ppm =  concentración en ppm.</a:t>
            </a:r>
          </a:p>
          <a:p>
            <a:pPr algn="just"/>
            <a:r>
              <a:rPr lang="es-ES" sz="1400" dirty="0"/>
              <a:t>PM = peso molecular; del H</a:t>
            </a:r>
            <a:r>
              <a:rPr lang="es-ES" sz="1400" baseline="-25000" dirty="0"/>
              <a:t>2</a:t>
            </a:r>
            <a:r>
              <a:rPr lang="es-ES" sz="1400" dirty="0"/>
              <a:t>S = 34 g/mol.</a:t>
            </a:r>
          </a:p>
          <a:p>
            <a:pPr algn="just"/>
            <a:r>
              <a:rPr lang="es-ES" sz="1400" dirty="0"/>
              <a:t>Condiciones: temperatura: 25°C y presión atmosférica = 760 mm c. Hg).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92285"/>
            <a:ext cx="3888432" cy="2333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93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9488" y="263589"/>
            <a:ext cx="451995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7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Autorización de entrada.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7544" y="1268760"/>
            <a:ext cx="81783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Esta autorización </a:t>
            </a:r>
            <a:r>
              <a:rPr lang="es-ES" sz="2400" b="1" dirty="0"/>
              <a:t>es la base de todo plan de trabajo </a:t>
            </a:r>
            <a:r>
              <a:rPr lang="es-ES" sz="2400" dirty="0"/>
              <a:t>en un recinto confinado. Con ella se pretende garantizar que el responsable del trabajo </a:t>
            </a:r>
            <a:r>
              <a:rPr lang="es-ES" sz="2400" b="1" dirty="0"/>
              <a:t>ha adoptado una serie de medidas fundamentales </a:t>
            </a:r>
            <a:r>
              <a:rPr lang="es-ES" sz="2400" dirty="0"/>
              <a:t>para que se pueda intervenir en el recinto.</a:t>
            </a:r>
            <a:endParaRPr lang="ca-ES" sz="2400" dirty="0"/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4" t="31468" r="42712" b="45819"/>
          <a:stretch/>
        </p:blipFill>
        <p:spPr bwMode="auto">
          <a:xfrm>
            <a:off x="2997555" y="3212976"/>
            <a:ext cx="3403823" cy="288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0877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2022" y="169476"/>
            <a:ext cx="451995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7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Autorización de entrada.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2132856"/>
            <a:ext cx="439248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s-ES" dirty="0"/>
              <a:t>Es extremadamente recomendable que el sistema de autorización de entrada establecido se realice mediante una </a:t>
            </a:r>
            <a:r>
              <a:rPr lang="es-ES" b="1" dirty="0"/>
              <a:t>lista de verificación </a:t>
            </a:r>
            <a:r>
              <a:rPr lang="es-ES" dirty="0"/>
              <a:t>y</a:t>
            </a:r>
            <a:r>
              <a:rPr lang="es-ES" b="1" dirty="0"/>
              <a:t> que </a:t>
            </a:r>
            <a:r>
              <a:rPr lang="es-ES" dirty="0"/>
              <a:t>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s-ES" dirty="0"/>
              <a:t>Contemple la </a:t>
            </a:r>
            <a:r>
              <a:rPr lang="es-ES" b="1" dirty="0"/>
              <a:t>medición, seguimiento, verificación y control </a:t>
            </a:r>
            <a:r>
              <a:rPr lang="es-ES" dirty="0"/>
              <a:t>de una serie de puntos clave para la seguridad y salud de los intervinientes en el recinto.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s-ES" dirty="0"/>
              <a:t>Especifique las </a:t>
            </a:r>
            <a:r>
              <a:rPr lang="es-ES" b="1" dirty="0"/>
              <a:t>condiciones en que el trabajo deba realizarse y los medios a emplear</a:t>
            </a:r>
            <a:r>
              <a:rPr lang="es-ES" dirty="0"/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A84E750-E3CD-4E9E-9EB1-26999EA5D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015" y="792088"/>
            <a:ext cx="4009465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916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2022" y="169476"/>
            <a:ext cx="451995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7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Autorización de entrada.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9" y="2636912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LA AUTORIZACIÓN DE ENTRADA</a:t>
            </a:r>
            <a:r>
              <a:rPr lang="es-ES" dirty="0"/>
              <a:t>:</a:t>
            </a:r>
          </a:p>
          <a:p>
            <a:pPr algn="just"/>
            <a:r>
              <a:rPr lang="es-ES" dirty="0"/>
              <a:t>1.Debe estar firmada por el recurso preventivo y por las personas que deben realizar el trabajo.</a:t>
            </a:r>
          </a:p>
          <a:p>
            <a:pPr algn="just"/>
            <a:r>
              <a:rPr lang="es-ES" dirty="0"/>
              <a:t>2.Debe ser válida sólo para el periodo especificado.</a:t>
            </a:r>
          </a:p>
          <a:p>
            <a:pPr algn="just"/>
            <a:r>
              <a:rPr lang="es-ES" dirty="0"/>
              <a:t>3.Debe ser complementaria a la normativa y a los procedimientos de trabajo que regulen las actuaciones concretas a seguir por el personal durante su actuación en el interior del espacio confinado.</a:t>
            </a:r>
            <a:endParaRPr lang="ca-ES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56BA3A2-32DE-443E-8551-10288D76D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015" y="764704"/>
            <a:ext cx="4009465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616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8026" y="260648"/>
            <a:ext cx="451995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514350" indent="-514350" algn="just">
              <a:buFont typeface="+mj-lt"/>
              <a:buAutoNum type="alphaUcPeriod" startAt="7"/>
            </a:pPr>
            <a:r>
              <a:rPr lang="es-ES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Autorización de entrada.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t="1478" r="918" b="1636"/>
          <a:stretch/>
        </p:blipFill>
        <p:spPr bwMode="auto">
          <a:xfrm>
            <a:off x="467544" y="1340528"/>
            <a:ext cx="8280920" cy="5097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614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548680"/>
            <a:ext cx="7772400" cy="1440160"/>
          </a:xfrm>
        </p:spPr>
        <p:txBody>
          <a:bodyPr>
            <a:normAutofit/>
          </a:bodyPr>
          <a:lstStyle/>
          <a:p>
            <a:pPr algn="ctr"/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GESTIÓN DE EMERGENCIAS</a:t>
            </a:r>
          </a:p>
        </p:txBody>
      </p:sp>
      <p:pic>
        <p:nvPicPr>
          <p:cNvPr id="16386" name="Picture 2" descr="http://2.bp.blogspot.com/-qQjE85a9aFI/T_ptpl1-DeI/AAAAAAAAAR0/syGNaLwOQwI/s1600/espacio+confinado+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29" y="3885961"/>
            <a:ext cx="3043039" cy="227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46973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PRINCIPIOS BÁSICOS PARA UN SALVAMENTO EFICAZ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225094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3556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PRINCIPIOS BÁSICOS PARA UN SALVAMENTO EFICAZ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764704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El auxiliador debe garantizarse previamente su propia seguridad.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El rescate debe ser rápido pero no precipitado ni inseguro.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El accidentado debe recibir aire respirable lo más rápido posible.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El accidentado necesitará asistencia médica urgente. </a:t>
            </a:r>
            <a:endParaRPr lang="ca-ES" sz="2000" b="1" dirty="0"/>
          </a:p>
        </p:txBody>
      </p:sp>
      <p:pic>
        <p:nvPicPr>
          <p:cNvPr id="28674" name="Picture 2" descr="http://3.bp.blogspot.com/-JMtDaRyPE_s/Tp972lJUg9I/AAAAAAAAAdc/Mefq7Gg89Ok/s1600/IMG_35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5688631" cy="426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914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SITUACIONES MÁS HABITUALES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363" y="908720"/>
            <a:ext cx="7117069" cy="3610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QuadreDeText 5"/>
          <p:cNvSpPr txBox="1"/>
          <p:nvPr/>
        </p:nvSpPr>
        <p:spPr>
          <a:xfrm>
            <a:off x="683568" y="434705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</a:t>
            </a:r>
          </a:p>
        </p:txBody>
      </p:sp>
      <p:sp>
        <p:nvSpPr>
          <p:cNvPr id="7" name="QuadreDeText 6"/>
          <p:cNvSpPr txBox="1"/>
          <p:nvPr/>
        </p:nvSpPr>
        <p:spPr>
          <a:xfrm>
            <a:off x="752854" y="635667"/>
            <a:ext cx="34176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ca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8" name="Fletxa cap amunt i cap avall 7"/>
          <p:cNvSpPr/>
          <p:nvPr/>
        </p:nvSpPr>
        <p:spPr>
          <a:xfrm>
            <a:off x="687145" y="1400582"/>
            <a:ext cx="500479" cy="291151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/>
              <a:t>PELIGRO</a:t>
            </a:r>
          </a:p>
        </p:txBody>
      </p:sp>
      <p:sp>
        <p:nvSpPr>
          <p:cNvPr id="9" name="Rectangle 8"/>
          <p:cNvSpPr/>
          <p:nvPr/>
        </p:nvSpPr>
        <p:spPr>
          <a:xfrm>
            <a:off x="1415371" y="5229200"/>
            <a:ext cx="71170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El accidentado se encuentra en el fondo de un pozo, lleva colocado un arnés unido con una cuerda al exterior y se dispone de equipo de izado como un trípode con polea, o similar.</a:t>
            </a:r>
            <a:endParaRPr lang="ca-ES" sz="2000" dirty="0"/>
          </a:p>
        </p:txBody>
      </p:sp>
      <p:sp>
        <p:nvSpPr>
          <p:cNvPr id="10" name="Fletxa dreta 9"/>
          <p:cNvSpPr/>
          <p:nvPr/>
        </p:nvSpPr>
        <p:spPr>
          <a:xfrm>
            <a:off x="702956" y="5340987"/>
            <a:ext cx="702568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968835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PROCEDIMIENTOS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97"/>
          <a:stretch/>
        </p:blipFill>
        <p:spPr bwMode="auto">
          <a:xfrm>
            <a:off x="1170112" y="764704"/>
            <a:ext cx="7117069" cy="1270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08981" y="2996952"/>
            <a:ext cx="8011491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400" b="1" dirty="0"/>
              <a:t>Sacar inmediatamente al accidentado al aire libre </a:t>
            </a:r>
            <a:r>
              <a:rPr lang="es-ES" sz="2400" dirty="0"/>
              <a:t>mediante trípode de izado. 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400" dirty="0"/>
              <a:t>Solicitar asistencia médica por el medio más rápido disponible. A ser posible </a:t>
            </a:r>
            <a:r>
              <a:rPr lang="es-ES" sz="2400" b="1" dirty="0"/>
              <a:t>comunicar directamente con 112</a:t>
            </a:r>
            <a:r>
              <a:rPr lang="es-ES" sz="2400" dirty="0"/>
              <a:t> indicando qué ha ocurrido y dónde, número de accidentados y su estado aparente. 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400" b="1" dirty="0"/>
              <a:t>Aplicar los “Primeros auxilios” </a:t>
            </a:r>
            <a:r>
              <a:rPr lang="es-ES" sz="2400" dirty="0"/>
              <a:t>siguientes: </a:t>
            </a:r>
          </a:p>
        </p:txBody>
      </p:sp>
    </p:spTree>
    <p:extLst>
      <p:ext uri="{BB962C8B-B14F-4D97-AF65-F5344CB8AC3E}">
        <p14:creationId xmlns:p14="http://schemas.microsoft.com/office/powerpoint/2010/main" val="315478373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PROCEDIMIENTOS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9" b="29972"/>
          <a:stretch/>
        </p:blipFill>
        <p:spPr bwMode="auto">
          <a:xfrm>
            <a:off x="983323" y="620688"/>
            <a:ext cx="7117069" cy="121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0949" y="1960379"/>
            <a:ext cx="822751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Solicitar equipos de rescate y asistencia médica por el medio más rápido disponible, compaginándolo con la aplicación de las medidas indicadas a continuación. A ser posible, </a:t>
            </a:r>
            <a:r>
              <a:rPr lang="es-ES" sz="2000" b="1" dirty="0"/>
              <a:t>comunicar directamente con 112</a:t>
            </a:r>
            <a:r>
              <a:rPr lang="es-ES" sz="2000" dirty="0"/>
              <a:t> indicando qué ha ocurrido y dónde, número de accidentados y su estado aparente.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b="1" dirty="0"/>
              <a:t>Colocarse el equipo respiratorio aislante autónomo o semiautónomo</a:t>
            </a:r>
            <a:r>
              <a:rPr lang="es-ES" sz="2000" dirty="0"/>
              <a:t>, asegurándose de que funciona correctamente.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b="1" dirty="0"/>
              <a:t>Llegar hasta el accidentado portando</a:t>
            </a:r>
            <a:r>
              <a:rPr lang="es-ES" sz="2000" dirty="0"/>
              <a:t>, siempre que sea posible, </a:t>
            </a:r>
            <a:r>
              <a:rPr lang="es-ES" sz="2000" b="1" dirty="0"/>
              <a:t>arneses y cabos salvavidas para uno mismo y para el accidentado.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Si el rescate es inmediato: </a:t>
            </a:r>
            <a:r>
              <a:rPr lang="es-ES" sz="2000" b="1" dirty="0"/>
              <a:t>sacarle al aire libre </a:t>
            </a:r>
            <a:r>
              <a:rPr lang="es-ES" sz="2000" dirty="0"/>
              <a:t>y aplicarle los “</a:t>
            </a:r>
            <a:r>
              <a:rPr lang="es-ES" sz="2000" b="1" dirty="0"/>
              <a:t>Primeros Auxilios</a:t>
            </a:r>
            <a:r>
              <a:rPr lang="es-ES" sz="2000" dirty="0"/>
              <a:t>” indicados en el supuesto A.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b="1" dirty="0"/>
              <a:t>Si</a:t>
            </a:r>
            <a:r>
              <a:rPr lang="es-ES" sz="2000" dirty="0"/>
              <a:t>, por el contrario, </a:t>
            </a:r>
            <a:r>
              <a:rPr lang="es-ES" sz="2000" b="1" dirty="0"/>
              <a:t>el rescate va a resultar laborioso</a:t>
            </a:r>
            <a:r>
              <a:rPr lang="es-ES" sz="2000" dirty="0"/>
              <a:t>, o va a ser necesario esperar la llegada de equipos de auxilio para lograr el izado del accidentado, en el mismo punto del accidente </a:t>
            </a:r>
            <a:r>
              <a:rPr lang="es-ES" sz="2000" b="1" dirty="0"/>
              <a:t>tratar de que inhale aire respirable </a:t>
            </a:r>
            <a:r>
              <a:rPr lang="es-ES" sz="2000" dirty="0"/>
              <a:t>por alguno de los siguientes medios:</a:t>
            </a:r>
          </a:p>
        </p:txBody>
      </p:sp>
    </p:spTree>
    <p:extLst>
      <p:ext uri="{BB962C8B-B14F-4D97-AF65-F5344CB8AC3E}">
        <p14:creationId xmlns:p14="http://schemas.microsoft.com/office/powerpoint/2010/main" val="186228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83976" y="260648"/>
            <a:ext cx="7772400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ATMÓSFERAS CON GASES TÓXICOS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357025"/>
            <a:ext cx="86409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Es un gas incoloro e inodoro.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El metano no es tóxico.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Su principal peligro para la salud son las quemaduras que puede provocar si entra en ignición. Es altamente inflamable y puede formar mezclas explosivas con el aire. El metano reacciona violentamente con agentes oxidantes, halógenos y algunos compuestos halogenados.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/>
              <a:t>El metano también es asfixiante y puede desplazar al oxígeno en un espacio cerrado.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828001"/>
            <a:ext cx="5472608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METANO</a:t>
            </a:r>
            <a:endParaRPr lang="ca-E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92280" y="160764"/>
            <a:ext cx="1728192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CH</a:t>
            </a:r>
            <a:r>
              <a:rPr lang="ca-ES" sz="6600" b="1" spc="150" baseline="-2500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ca-ES" sz="6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4142069"/>
            <a:ext cx="31683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b="1" dirty="0"/>
              <a:t>[ ] mg/m</a:t>
            </a:r>
            <a:r>
              <a:rPr lang="es-ES" sz="1400" b="1" baseline="30000" dirty="0"/>
              <a:t>3</a:t>
            </a:r>
            <a:r>
              <a:rPr lang="es-ES" sz="1400" b="1" dirty="0"/>
              <a:t> = [ ] ppm * PM / 24,45</a:t>
            </a:r>
            <a:r>
              <a:rPr lang="es-ES" sz="1400" b="1" i="1" dirty="0"/>
              <a:t>.</a:t>
            </a:r>
          </a:p>
          <a:p>
            <a:pPr algn="just"/>
            <a:endParaRPr lang="es-ES" sz="1400" i="1" dirty="0"/>
          </a:p>
          <a:p>
            <a:pPr algn="just"/>
            <a:r>
              <a:rPr lang="es-ES" sz="1400" dirty="0"/>
              <a:t>[ ] mg/m</a:t>
            </a:r>
            <a:r>
              <a:rPr lang="es-ES" sz="1400" baseline="30000" dirty="0"/>
              <a:t>3</a:t>
            </a:r>
            <a:r>
              <a:rPr lang="es-ES" sz="1400" dirty="0"/>
              <a:t> =  concentración en mg/m</a:t>
            </a:r>
            <a:r>
              <a:rPr lang="es-ES" sz="1400" baseline="30000" dirty="0"/>
              <a:t>3</a:t>
            </a:r>
            <a:r>
              <a:rPr lang="es-ES" sz="1400" dirty="0"/>
              <a:t>.</a:t>
            </a:r>
          </a:p>
          <a:p>
            <a:pPr algn="just"/>
            <a:r>
              <a:rPr lang="es-ES" sz="1400" dirty="0"/>
              <a:t>[ ] ppm =  concentración en ppm.</a:t>
            </a:r>
          </a:p>
          <a:p>
            <a:pPr algn="just"/>
            <a:r>
              <a:rPr lang="es-ES" sz="1400" dirty="0"/>
              <a:t>PM = peso molecular; del CH</a:t>
            </a:r>
            <a:r>
              <a:rPr lang="es-ES" sz="1400" baseline="-25000" dirty="0"/>
              <a:t>4</a:t>
            </a:r>
            <a:r>
              <a:rPr lang="es-ES" sz="1400" dirty="0"/>
              <a:t> = 16 g/mol.</a:t>
            </a:r>
          </a:p>
          <a:p>
            <a:pPr algn="just"/>
            <a:r>
              <a:rPr lang="es-ES" sz="1400" dirty="0"/>
              <a:t>Condiciones: temperatura: 25°C y presión atmosférica = 760 mm c. Hg). </a:t>
            </a:r>
          </a:p>
        </p:txBody>
      </p:sp>
    </p:spTree>
    <p:extLst>
      <p:ext uri="{BB962C8B-B14F-4D97-AF65-F5344CB8AC3E}">
        <p14:creationId xmlns:p14="http://schemas.microsoft.com/office/powerpoint/2010/main" val="9099024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PROCEDIMIENTOS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7848" y="1037635"/>
            <a:ext cx="71105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/>
              <a:t>Aplicándole mascarilla de reanimación respiratoria </a:t>
            </a:r>
            <a:r>
              <a:rPr lang="es-ES" dirty="0"/>
              <a:t>con aporte de oxígeno.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/>
              <a:t>Aplicándole un equipo respiratorio autónomo o semiautónomo</a:t>
            </a:r>
            <a:r>
              <a:rPr lang="es-ES" dirty="0"/>
              <a:t>, o bien una máscara auxiliar acoplable al equipo del rescatador.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/>
              <a:t>Aplicarle en la medida de lo posible los "Primeros Auxilios" indicados en el supuesto A</a:t>
            </a:r>
            <a:r>
              <a:rPr lang="es-ES" dirty="0"/>
              <a:t>, teniendo en cuenta que el boca a boca normalmente no se podrá aplicar. </a:t>
            </a:r>
          </a:p>
        </p:txBody>
      </p:sp>
      <p:pic>
        <p:nvPicPr>
          <p:cNvPr id="32770" name="Picture 2" descr="http://comunidad7.com/upload/img/periodico/img_473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58546"/>
            <a:ext cx="4896544" cy="326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5754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pPr algn="ctr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PROCEDIMIENTOS</a:t>
            </a:r>
            <a:endParaRPr lang="ca-E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56"/>
          <a:stretch/>
        </p:blipFill>
        <p:spPr bwMode="auto">
          <a:xfrm>
            <a:off x="1043608" y="764704"/>
            <a:ext cx="7117069" cy="1063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0949" y="1960379"/>
            <a:ext cx="822751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Como norma general: NO ENTRAR.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Solicitar equipos de rescate y asistencia médica por el medio más rápido disponible. A ser posible comunicar directamente con 112 indicando qué ha ocurrido y dónde, número de accidentados y su estado aparente.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Tratar de hacer llegar aire respirable hasta el accidentado , por ejemplo:</a:t>
            </a:r>
          </a:p>
          <a:p>
            <a:pPr marL="914400" lvl="1" indent="-457200" algn="just">
              <a:spcAft>
                <a:spcPts val="300"/>
              </a:spcAft>
              <a:buFont typeface="+mj-lt"/>
              <a:buAutoNum type="alphaLcPeriod"/>
            </a:pPr>
            <a:r>
              <a:rPr lang="es-ES" sz="2000" i="1" dirty="0"/>
              <a:t>Dirigiéndole una corriente de aire mediante ventilador, o manguera de aire comprimido.</a:t>
            </a:r>
          </a:p>
          <a:p>
            <a:pPr marL="914400" lvl="1" indent="-457200" algn="just">
              <a:spcAft>
                <a:spcPts val="300"/>
              </a:spcAft>
              <a:buFont typeface="+mj-lt"/>
              <a:buAutoNum type="alphaLcPeriod"/>
            </a:pPr>
            <a:r>
              <a:rPr lang="es-ES" sz="2000" i="1" dirty="0"/>
              <a:t>Acercándole la manguera de aspiración de los equipos de succión.</a:t>
            </a:r>
          </a:p>
          <a:p>
            <a:pPr marL="914400" lvl="1" indent="-457200" algn="just">
              <a:spcAft>
                <a:spcPts val="300"/>
              </a:spcAft>
              <a:buFont typeface="+mj-lt"/>
              <a:buAutoNum type="alphaLcPeriod"/>
            </a:pPr>
            <a:r>
              <a:rPr lang="es-ES" sz="2000" i="1" dirty="0"/>
              <a:t>Abriendo las tapas de los recintos contiguos.</a:t>
            </a:r>
          </a:p>
          <a:p>
            <a:pPr marL="914400" lvl="1" indent="-457200" algn="just">
              <a:spcAft>
                <a:spcPts val="300"/>
              </a:spcAft>
              <a:buFont typeface="+mj-lt"/>
              <a:buAutoNum type="alphaLcPeriod"/>
            </a:pPr>
            <a:r>
              <a:rPr lang="es-ES" sz="2000" i="1" dirty="0"/>
              <a:t>Abriendo huecos en las paredes del recinto, si su estructura lo permite.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Facilitar la labor a los equipos de socorro: localización del lugar del accidente, accesos, datos, etc.</a:t>
            </a:r>
          </a:p>
          <a:p>
            <a:pPr marL="342900" indent="-342900" algn="just">
              <a:spcAft>
                <a:spcPts val="300"/>
              </a:spcAft>
              <a:buFont typeface="+mj-lt"/>
              <a:buAutoNum type="arabicPeriod"/>
            </a:pPr>
            <a:r>
              <a:rPr lang="es-ES" sz="2000" dirty="0"/>
              <a:t>Una vez sacado el accidentado al exterior, aplicar los "Primeros Auxilios" indicados en el caso A.</a:t>
            </a:r>
          </a:p>
        </p:txBody>
      </p:sp>
    </p:spTree>
    <p:extLst>
      <p:ext uri="{BB962C8B-B14F-4D97-AF65-F5344CB8AC3E}">
        <p14:creationId xmlns:p14="http://schemas.microsoft.com/office/powerpoint/2010/main" val="18622882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548680"/>
            <a:ext cx="7772400" cy="1440160"/>
          </a:xfrm>
        </p:spPr>
        <p:txBody>
          <a:bodyPr>
            <a:normAutofit/>
          </a:bodyPr>
          <a:lstStyle/>
          <a:p>
            <a:pPr algn="ctr"/>
            <a:r>
              <a:rPr lang="es-E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EQUIPOS DE PROTECCIÓN INDIVIDUAL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60040" y="2763962"/>
            <a:ext cx="7772400" cy="2681262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PROTECCIÓN DEL CUERPO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000" b="1" dirty="0">
                <a:solidFill>
                  <a:schemeClr val="accent2">
                    <a:lumMod val="75000"/>
                  </a:schemeClr>
                </a:solidFill>
              </a:rPr>
              <a:t>PROTECCIÓN RESPIRATORIA</a:t>
            </a:r>
          </a:p>
        </p:txBody>
      </p:sp>
      <p:pic>
        <p:nvPicPr>
          <p:cNvPr id="16386" name="Picture 2" descr="http://2.bp.blogspot.com/-qQjE85a9aFI/T_ptpl1-DeI/AAAAAAAAAR0/syGNaLwOQwI/s1600/espacio+confinado+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29" y="3885961"/>
            <a:ext cx="3043039" cy="227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29138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 bIns="91440" anchor="b" anchorCtr="0">
            <a:noAutofit/>
          </a:bodyPr>
          <a:lstStyle/>
          <a:p>
            <a:pPr algn="just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DEL CUERPO</a:t>
            </a:r>
          </a:p>
        </p:txBody>
      </p:sp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72109"/>
            <a:ext cx="8910067" cy="212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8910067" cy="209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4568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 bIns="91440" anchor="b" anchorCtr="0">
            <a:noAutofit/>
          </a:bodyPr>
          <a:lstStyle/>
          <a:p>
            <a:pPr algn="just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DEL CUERPO</a:t>
            </a:r>
          </a:p>
        </p:txBody>
      </p:sp>
      <p:pic>
        <p:nvPicPr>
          <p:cNvPr id="624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6" y="1412776"/>
            <a:ext cx="8921130" cy="216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25735"/>
            <a:ext cx="8928992" cy="217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094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 bIns="91440" anchor="b" anchorCtr="0">
            <a:noAutofit/>
          </a:bodyPr>
          <a:lstStyle/>
          <a:p>
            <a:pPr algn="just"/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DEL CUERPO</a:t>
            </a: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764704"/>
            <a:ext cx="8892480" cy="218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996952"/>
            <a:ext cx="8856985" cy="214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229200"/>
            <a:ext cx="5832648" cy="1360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094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712005" cy="3286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3568" y="1223070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TIPOS</a:t>
            </a:r>
          </a:p>
        </p:txBody>
      </p:sp>
    </p:spTree>
    <p:extLst>
      <p:ext uri="{BB962C8B-B14F-4D97-AF65-F5344CB8AC3E}">
        <p14:creationId xmlns:p14="http://schemas.microsoft.com/office/powerpoint/2010/main" val="29002775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3" name="Rectangle 2"/>
          <p:cNvSpPr/>
          <p:nvPr/>
        </p:nvSpPr>
        <p:spPr>
          <a:xfrm>
            <a:off x="1265692" y="1223070"/>
            <a:ext cx="6330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DEPENDIENTES DEL MEDIO AMBIENTE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62199"/>
            <a:ext cx="7409631" cy="239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0895" y="1979548"/>
            <a:ext cx="243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DE PRESIÓN POSITIVA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326" y="4827720"/>
            <a:ext cx="2557066" cy="18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79712" y="5723964"/>
            <a:ext cx="3405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i="1" dirty="0"/>
              <a:t>Ejemplo de equipo a presión positiva THP3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7420157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2428875"/>
            <a:ext cx="7477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4911" y="2051556"/>
            <a:ext cx="2516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DE PRESIÓN NEGATIVA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5692" y="1223070"/>
            <a:ext cx="6330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DEPENDIENTES DEL MEDIO AMBIENTE</a:t>
            </a:r>
          </a:p>
        </p:txBody>
      </p:sp>
    </p:spTree>
    <p:extLst>
      <p:ext uri="{BB962C8B-B14F-4D97-AF65-F5344CB8AC3E}">
        <p14:creationId xmlns:p14="http://schemas.microsoft.com/office/powerpoint/2010/main" val="35691630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300129" y="908720"/>
            <a:ext cx="5806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Tipos de equipos de presión negativa</a:t>
            </a:r>
          </a:p>
        </p:txBody>
      </p:sp>
      <p:sp>
        <p:nvSpPr>
          <p:cNvPr id="3" name="Rectangle 2"/>
          <p:cNvSpPr/>
          <p:nvPr/>
        </p:nvSpPr>
        <p:spPr>
          <a:xfrm>
            <a:off x="427333" y="1628800"/>
            <a:ext cx="371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b="1" dirty="0"/>
              <a:t>RESPIRADORES AUTOFILTRANTES </a:t>
            </a:r>
            <a:endParaRPr lang="ca-ES" dirty="0"/>
          </a:p>
        </p:txBody>
      </p:sp>
      <p:pic>
        <p:nvPicPr>
          <p:cNvPr id="45058" name="Picture 2" descr="MASCARA PARA GASES Y VAPORES 3M REF. 42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02" y="1998132"/>
            <a:ext cx="17335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48472" y="23488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Son adaptadores faciales realizados enteramente o en gran parte con materiales autofiltrantes. Son equipos desechables, de uso limitado. </a:t>
            </a:r>
            <a:endParaRPr lang="ca-ES" dirty="0"/>
          </a:p>
        </p:txBody>
      </p:sp>
      <p:sp>
        <p:nvSpPr>
          <p:cNvPr id="9" name="Rectangle 8"/>
          <p:cNvSpPr/>
          <p:nvPr/>
        </p:nvSpPr>
        <p:spPr>
          <a:xfrm>
            <a:off x="4211960" y="4251012"/>
            <a:ext cx="4745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RESPIRADORES DE FILTROS RECAMBIABLES </a:t>
            </a:r>
            <a:endParaRPr lang="es-ES" dirty="0"/>
          </a:p>
        </p:txBody>
      </p:sp>
      <p:pic>
        <p:nvPicPr>
          <p:cNvPr id="45063" name="Picture 7" descr="RESPIRADOR MASCARILLA FFP2 C/VALVULA 3 M REF. 99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05682"/>
            <a:ext cx="2010866" cy="189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6" name="Picture 10" descr="http://www.protonepis.com/29-thickbox_default/m-scara-facial-6800s-3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620344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" name="Picture 12" descr="https://www.hoffmann-group.com/medias/sys_master/root/hc7/hb1/8870345211934/b097274-a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07752"/>
            <a:ext cx="2631173" cy="263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9512" y="4365104"/>
            <a:ext cx="3996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Constan de un adaptador facial junto con un filtro cambiable con el uso. El adaptador facial puede ser a su vez de máscara completa (a) o </a:t>
            </a:r>
            <a:r>
              <a:rPr lang="es-ES" dirty="0" err="1"/>
              <a:t>semi</a:t>
            </a:r>
            <a:r>
              <a:rPr lang="es-ES" dirty="0"/>
              <a:t>-máscara (b).</a:t>
            </a:r>
            <a:endParaRPr lang="ca-ES" dirty="0"/>
          </a:p>
        </p:txBody>
      </p:sp>
      <p:pic>
        <p:nvPicPr>
          <p:cNvPr id="45070" name="Picture 14" descr="http://www.seguridadlitoral.com.ar/catalog/images/901844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50" y="5445224"/>
            <a:ext cx="163325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2" name="Picture 16" descr="http://www.fdsproteccion.com/WebRoot/StoreES2/Shops/ec0699/4E06/6BB7/5578/1D1D/1DF0/D94C/9B1C/855C/Semimascara_de_filtros_intercambiables_3M_6200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428" y="5383117"/>
            <a:ext cx="1276424" cy="128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43608" y="6228020"/>
            <a:ext cx="413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(a)</a:t>
            </a:r>
            <a:endParaRPr lang="ca-ES" dirty="0"/>
          </a:p>
        </p:txBody>
      </p:sp>
      <p:sp>
        <p:nvSpPr>
          <p:cNvPr id="21" name="Rectangle 20"/>
          <p:cNvSpPr/>
          <p:nvPr/>
        </p:nvSpPr>
        <p:spPr>
          <a:xfrm>
            <a:off x="2771800" y="6159198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(b)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03928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418058"/>
          </a:xfrm>
        </p:spPr>
        <p:txBody>
          <a:bodyPr bIns="91440" anchor="b" anchorCtr="0">
            <a:noAutofit/>
          </a:bodyPr>
          <a:lstStyle/>
          <a:p>
            <a:r>
              <a:rPr lang="es-E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RESUMEN DE CONCEPTOS PREVIOS IMPORTANTES</a:t>
            </a:r>
            <a:endParaRPr lang="ca-E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Contenido del aire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37" y="2636912"/>
            <a:ext cx="8228319" cy="18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83421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liure 29"/>
          <p:cNvSpPr/>
          <p:nvPr/>
        </p:nvSpPr>
        <p:spPr>
          <a:xfrm>
            <a:off x="5884143" y="1730871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1" name="Forma lliure 30"/>
          <p:cNvSpPr/>
          <p:nvPr/>
        </p:nvSpPr>
        <p:spPr>
          <a:xfrm>
            <a:off x="5940152" y="1834158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2" name="Forma lliure 31"/>
          <p:cNvSpPr/>
          <p:nvPr/>
        </p:nvSpPr>
        <p:spPr>
          <a:xfrm>
            <a:off x="6012160" y="1916832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3" name="Forma lliure 32"/>
          <p:cNvSpPr/>
          <p:nvPr/>
        </p:nvSpPr>
        <p:spPr>
          <a:xfrm>
            <a:off x="6039569" y="2060848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Forma lliure 33"/>
          <p:cNvSpPr/>
          <p:nvPr/>
        </p:nvSpPr>
        <p:spPr>
          <a:xfrm>
            <a:off x="5796136" y="1618134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464496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1520" y="673532"/>
            <a:ext cx="24705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Tipos de filtros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02" y="1438042"/>
            <a:ext cx="54483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40968"/>
            <a:ext cx="53911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998" y="5013176"/>
            <a:ext cx="54292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8835"/>
          <a:stretch/>
        </p:blipFill>
        <p:spPr bwMode="auto">
          <a:xfrm>
            <a:off x="7151166" y="4712790"/>
            <a:ext cx="589186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8835"/>
          <a:stretch/>
        </p:blipFill>
        <p:spPr bwMode="auto">
          <a:xfrm>
            <a:off x="7316341" y="4721918"/>
            <a:ext cx="424011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8835"/>
          <a:stretch/>
        </p:blipFill>
        <p:spPr bwMode="auto">
          <a:xfrm>
            <a:off x="1691680" y="3041129"/>
            <a:ext cx="638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rma lliure 4"/>
          <p:cNvSpPr/>
          <p:nvPr/>
        </p:nvSpPr>
        <p:spPr>
          <a:xfrm>
            <a:off x="7684343" y="1727621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Forma lliure 25"/>
          <p:cNvSpPr/>
          <p:nvPr/>
        </p:nvSpPr>
        <p:spPr>
          <a:xfrm>
            <a:off x="7740352" y="1830908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Forma lliure 26"/>
          <p:cNvSpPr/>
          <p:nvPr/>
        </p:nvSpPr>
        <p:spPr>
          <a:xfrm>
            <a:off x="7812360" y="1913582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8" name="Forma lliure 27"/>
          <p:cNvSpPr/>
          <p:nvPr/>
        </p:nvSpPr>
        <p:spPr>
          <a:xfrm>
            <a:off x="7839769" y="2057598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9" name="Forma lliure 28"/>
          <p:cNvSpPr/>
          <p:nvPr/>
        </p:nvSpPr>
        <p:spPr>
          <a:xfrm>
            <a:off x="7596336" y="1614884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Fletxa esquerra 5"/>
          <p:cNvSpPr/>
          <p:nvPr/>
        </p:nvSpPr>
        <p:spPr>
          <a:xfrm>
            <a:off x="6948264" y="908720"/>
            <a:ext cx="86811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1" name="Oval 50"/>
          <p:cNvSpPr/>
          <p:nvPr/>
        </p:nvSpPr>
        <p:spPr>
          <a:xfrm>
            <a:off x="7839769" y="16288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2" name="Oval 51"/>
          <p:cNvSpPr/>
          <p:nvPr/>
        </p:nvSpPr>
        <p:spPr>
          <a:xfrm>
            <a:off x="7992169" y="17812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3" name="Oval 52"/>
          <p:cNvSpPr/>
          <p:nvPr/>
        </p:nvSpPr>
        <p:spPr>
          <a:xfrm>
            <a:off x="8144569" y="19336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4" name="Oval 53"/>
          <p:cNvSpPr/>
          <p:nvPr/>
        </p:nvSpPr>
        <p:spPr>
          <a:xfrm>
            <a:off x="8296969" y="177281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5" name="Oval 54"/>
          <p:cNvSpPr/>
          <p:nvPr/>
        </p:nvSpPr>
        <p:spPr>
          <a:xfrm>
            <a:off x="8083252" y="20860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6" name="Oval 55"/>
          <p:cNvSpPr/>
          <p:nvPr/>
        </p:nvSpPr>
        <p:spPr>
          <a:xfrm>
            <a:off x="8155260" y="177281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7" name="Oval 56"/>
          <p:cNvSpPr/>
          <p:nvPr/>
        </p:nvSpPr>
        <p:spPr>
          <a:xfrm>
            <a:off x="8155260" y="155679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8" name="Oval 57"/>
          <p:cNvSpPr/>
          <p:nvPr/>
        </p:nvSpPr>
        <p:spPr>
          <a:xfrm>
            <a:off x="7939236" y="198884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9" name="Oval 58"/>
          <p:cNvSpPr/>
          <p:nvPr/>
        </p:nvSpPr>
        <p:spPr>
          <a:xfrm>
            <a:off x="7795220" y="184482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0" name="Oval 59"/>
          <p:cNvSpPr/>
          <p:nvPr/>
        </p:nvSpPr>
        <p:spPr>
          <a:xfrm>
            <a:off x="8024514" y="16288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1" name="Oval 60"/>
          <p:cNvSpPr/>
          <p:nvPr/>
        </p:nvSpPr>
        <p:spPr>
          <a:xfrm>
            <a:off x="8296969" y="208600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2" name="Oval 61"/>
          <p:cNvSpPr/>
          <p:nvPr/>
        </p:nvSpPr>
        <p:spPr>
          <a:xfrm>
            <a:off x="8384554" y="191683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3" name="Oval 62"/>
          <p:cNvSpPr/>
          <p:nvPr/>
        </p:nvSpPr>
        <p:spPr>
          <a:xfrm>
            <a:off x="7723212" y="198884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4" name="Oval 63"/>
          <p:cNvSpPr/>
          <p:nvPr/>
        </p:nvSpPr>
        <p:spPr>
          <a:xfrm>
            <a:off x="7651204" y="1727097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5" name="Oval 64"/>
          <p:cNvSpPr/>
          <p:nvPr/>
        </p:nvSpPr>
        <p:spPr>
          <a:xfrm>
            <a:off x="8468022" y="207803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6" name="Forma lliure 65"/>
          <p:cNvSpPr/>
          <p:nvPr/>
        </p:nvSpPr>
        <p:spPr>
          <a:xfrm>
            <a:off x="7020272" y="332656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7" name="Oval 66"/>
          <p:cNvSpPr/>
          <p:nvPr/>
        </p:nvSpPr>
        <p:spPr>
          <a:xfrm>
            <a:off x="4932040" y="40466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8" name="Rectangle 67"/>
          <p:cNvSpPr/>
          <p:nvPr/>
        </p:nvSpPr>
        <p:spPr>
          <a:xfrm>
            <a:off x="5004048" y="260648"/>
            <a:ext cx="13333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/>
              <a:t>Polvo/humo/niebla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019162" y="277064"/>
            <a:ext cx="8013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/>
              <a:t>Gas/vapor</a:t>
            </a:r>
          </a:p>
        </p:txBody>
      </p:sp>
      <p:sp>
        <p:nvSpPr>
          <p:cNvPr id="70" name="Forma lliure 69"/>
          <p:cNvSpPr/>
          <p:nvPr/>
        </p:nvSpPr>
        <p:spPr>
          <a:xfrm>
            <a:off x="2088877" y="3459063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1" name="Forma lliure 70"/>
          <p:cNvSpPr/>
          <p:nvPr/>
        </p:nvSpPr>
        <p:spPr>
          <a:xfrm>
            <a:off x="2144886" y="3562350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2" name="Forma lliure 71"/>
          <p:cNvSpPr/>
          <p:nvPr/>
        </p:nvSpPr>
        <p:spPr>
          <a:xfrm>
            <a:off x="2216894" y="3645024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3" name="Forma lliure 72"/>
          <p:cNvSpPr/>
          <p:nvPr/>
        </p:nvSpPr>
        <p:spPr>
          <a:xfrm>
            <a:off x="2244303" y="3789040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4" name="Forma lliure 73"/>
          <p:cNvSpPr/>
          <p:nvPr/>
        </p:nvSpPr>
        <p:spPr>
          <a:xfrm>
            <a:off x="2000870" y="3346326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5" name="Fletxa esquerra 74"/>
          <p:cNvSpPr/>
          <p:nvPr/>
        </p:nvSpPr>
        <p:spPr>
          <a:xfrm>
            <a:off x="1615654" y="2640162"/>
            <a:ext cx="86811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6" name="Oval 75"/>
          <p:cNvSpPr/>
          <p:nvPr/>
        </p:nvSpPr>
        <p:spPr>
          <a:xfrm>
            <a:off x="2244303" y="33602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7" name="Oval 76"/>
          <p:cNvSpPr/>
          <p:nvPr/>
        </p:nvSpPr>
        <p:spPr>
          <a:xfrm>
            <a:off x="2396703" y="35126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8" name="Oval 77"/>
          <p:cNvSpPr/>
          <p:nvPr/>
        </p:nvSpPr>
        <p:spPr>
          <a:xfrm>
            <a:off x="2549103" y="36650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9" name="Oval 78"/>
          <p:cNvSpPr/>
          <p:nvPr/>
        </p:nvSpPr>
        <p:spPr>
          <a:xfrm>
            <a:off x="2701503" y="350425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0" name="Oval 79"/>
          <p:cNvSpPr/>
          <p:nvPr/>
        </p:nvSpPr>
        <p:spPr>
          <a:xfrm>
            <a:off x="2487786" y="38174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1" name="Oval 80"/>
          <p:cNvSpPr/>
          <p:nvPr/>
        </p:nvSpPr>
        <p:spPr>
          <a:xfrm>
            <a:off x="2559794" y="350425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2" name="Oval 81"/>
          <p:cNvSpPr/>
          <p:nvPr/>
        </p:nvSpPr>
        <p:spPr>
          <a:xfrm>
            <a:off x="2559794" y="32882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3" name="Oval 82"/>
          <p:cNvSpPr/>
          <p:nvPr/>
        </p:nvSpPr>
        <p:spPr>
          <a:xfrm>
            <a:off x="2343770" y="372028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4" name="Oval 83"/>
          <p:cNvSpPr/>
          <p:nvPr/>
        </p:nvSpPr>
        <p:spPr>
          <a:xfrm>
            <a:off x="2199754" y="357626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5" name="Oval 84"/>
          <p:cNvSpPr/>
          <p:nvPr/>
        </p:nvSpPr>
        <p:spPr>
          <a:xfrm>
            <a:off x="2429048" y="33602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6" name="Oval 85"/>
          <p:cNvSpPr/>
          <p:nvPr/>
        </p:nvSpPr>
        <p:spPr>
          <a:xfrm>
            <a:off x="2701503" y="38174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7" name="Oval 86"/>
          <p:cNvSpPr/>
          <p:nvPr/>
        </p:nvSpPr>
        <p:spPr>
          <a:xfrm>
            <a:off x="2789088" y="364827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8" name="Oval 87"/>
          <p:cNvSpPr/>
          <p:nvPr/>
        </p:nvSpPr>
        <p:spPr>
          <a:xfrm>
            <a:off x="2127746" y="372028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9" name="Oval 88"/>
          <p:cNvSpPr/>
          <p:nvPr/>
        </p:nvSpPr>
        <p:spPr>
          <a:xfrm>
            <a:off x="2055738" y="3458539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0" name="Oval 89"/>
          <p:cNvSpPr/>
          <p:nvPr/>
        </p:nvSpPr>
        <p:spPr>
          <a:xfrm>
            <a:off x="2872556" y="380948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r="8835"/>
          <a:stretch/>
        </p:blipFill>
        <p:spPr bwMode="auto">
          <a:xfrm>
            <a:off x="7102177" y="1312937"/>
            <a:ext cx="638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Oval 95"/>
          <p:cNvSpPr/>
          <p:nvPr/>
        </p:nvSpPr>
        <p:spPr>
          <a:xfrm>
            <a:off x="932681" y="33602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7" name="Oval 96"/>
          <p:cNvSpPr/>
          <p:nvPr/>
        </p:nvSpPr>
        <p:spPr>
          <a:xfrm>
            <a:off x="1085081" y="35126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8" name="Oval 97"/>
          <p:cNvSpPr/>
          <p:nvPr/>
        </p:nvSpPr>
        <p:spPr>
          <a:xfrm>
            <a:off x="1237481" y="36650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9" name="Oval 98"/>
          <p:cNvSpPr/>
          <p:nvPr/>
        </p:nvSpPr>
        <p:spPr>
          <a:xfrm>
            <a:off x="1389881" y="350425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0" name="Oval 99"/>
          <p:cNvSpPr/>
          <p:nvPr/>
        </p:nvSpPr>
        <p:spPr>
          <a:xfrm>
            <a:off x="1176164" y="38174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1" name="Oval 100"/>
          <p:cNvSpPr/>
          <p:nvPr/>
        </p:nvSpPr>
        <p:spPr>
          <a:xfrm>
            <a:off x="1248172" y="350425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2" name="Oval 101"/>
          <p:cNvSpPr/>
          <p:nvPr/>
        </p:nvSpPr>
        <p:spPr>
          <a:xfrm>
            <a:off x="1248172" y="32882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3" name="Oval 102"/>
          <p:cNvSpPr/>
          <p:nvPr/>
        </p:nvSpPr>
        <p:spPr>
          <a:xfrm>
            <a:off x="1032148" y="372028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4" name="Oval 103"/>
          <p:cNvSpPr/>
          <p:nvPr/>
        </p:nvSpPr>
        <p:spPr>
          <a:xfrm>
            <a:off x="888132" y="357626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5" name="Oval 104"/>
          <p:cNvSpPr/>
          <p:nvPr/>
        </p:nvSpPr>
        <p:spPr>
          <a:xfrm>
            <a:off x="1117426" y="33602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6" name="Oval 105"/>
          <p:cNvSpPr/>
          <p:nvPr/>
        </p:nvSpPr>
        <p:spPr>
          <a:xfrm>
            <a:off x="1389881" y="381744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7" name="Oval 106"/>
          <p:cNvSpPr/>
          <p:nvPr/>
        </p:nvSpPr>
        <p:spPr>
          <a:xfrm>
            <a:off x="1477466" y="364827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8" name="Oval 107"/>
          <p:cNvSpPr/>
          <p:nvPr/>
        </p:nvSpPr>
        <p:spPr>
          <a:xfrm>
            <a:off x="816124" y="372028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9" name="Oval 108"/>
          <p:cNvSpPr/>
          <p:nvPr/>
        </p:nvSpPr>
        <p:spPr>
          <a:xfrm>
            <a:off x="744116" y="3458539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0" name="Oval 109"/>
          <p:cNvSpPr/>
          <p:nvPr/>
        </p:nvSpPr>
        <p:spPr>
          <a:xfrm>
            <a:off x="1560934" y="380948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1" name="Forma lliure 110"/>
          <p:cNvSpPr/>
          <p:nvPr/>
        </p:nvSpPr>
        <p:spPr>
          <a:xfrm>
            <a:off x="7684343" y="5187255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2" name="Forma lliure 111"/>
          <p:cNvSpPr/>
          <p:nvPr/>
        </p:nvSpPr>
        <p:spPr>
          <a:xfrm>
            <a:off x="7740352" y="5290542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3" name="Forma lliure 112"/>
          <p:cNvSpPr/>
          <p:nvPr/>
        </p:nvSpPr>
        <p:spPr>
          <a:xfrm>
            <a:off x="7812360" y="5373216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4" name="Forma lliure 113"/>
          <p:cNvSpPr/>
          <p:nvPr/>
        </p:nvSpPr>
        <p:spPr>
          <a:xfrm>
            <a:off x="7839769" y="5517232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5" name="Forma lliure 114"/>
          <p:cNvSpPr/>
          <p:nvPr/>
        </p:nvSpPr>
        <p:spPr>
          <a:xfrm>
            <a:off x="7596336" y="5074518"/>
            <a:ext cx="1035571" cy="144016"/>
          </a:xfrm>
          <a:custGeom>
            <a:avLst/>
            <a:gdLst>
              <a:gd name="connsiteX0" fmla="*/ 0 w 1628775"/>
              <a:gd name="connsiteY0" fmla="*/ 133350 h 133350"/>
              <a:gd name="connsiteX1" fmla="*/ 38100 w 1628775"/>
              <a:gd name="connsiteY1" fmla="*/ 85725 h 133350"/>
              <a:gd name="connsiteX2" fmla="*/ 123825 w 1628775"/>
              <a:gd name="connsiteY2" fmla="*/ 47625 h 133350"/>
              <a:gd name="connsiteX3" fmla="*/ 180975 w 1628775"/>
              <a:gd name="connsiteY3" fmla="*/ 28575 h 133350"/>
              <a:gd name="connsiteX4" fmla="*/ 209550 w 1628775"/>
              <a:gd name="connsiteY4" fmla="*/ 19050 h 133350"/>
              <a:gd name="connsiteX5" fmla="*/ 285750 w 1628775"/>
              <a:gd name="connsiteY5" fmla="*/ 28575 h 133350"/>
              <a:gd name="connsiteX6" fmla="*/ 342900 w 1628775"/>
              <a:gd name="connsiteY6" fmla="*/ 47625 h 133350"/>
              <a:gd name="connsiteX7" fmla="*/ 428625 w 1628775"/>
              <a:gd name="connsiteY7" fmla="*/ 66675 h 133350"/>
              <a:gd name="connsiteX8" fmla="*/ 542925 w 1628775"/>
              <a:gd name="connsiteY8" fmla="*/ 57150 h 133350"/>
              <a:gd name="connsiteX9" fmla="*/ 571500 w 1628775"/>
              <a:gd name="connsiteY9" fmla="*/ 47625 h 133350"/>
              <a:gd name="connsiteX10" fmla="*/ 590550 w 1628775"/>
              <a:gd name="connsiteY10" fmla="*/ 19050 h 133350"/>
              <a:gd name="connsiteX11" fmla="*/ 657225 w 1628775"/>
              <a:gd name="connsiteY11" fmla="*/ 0 h 133350"/>
              <a:gd name="connsiteX12" fmla="*/ 790575 w 1628775"/>
              <a:gd name="connsiteY12" fmla="*/ 9525 h 133350"/>
              <a:gd name="connsiteX13" fmla="*/ 866775 w 1628775"/>
              <a:gd name="connsiteY13" fmla="*/ 28575 h 133350"/>
              <a:gd name="connsiteX14" fmla="*/ 895350 w 1628775"/>
              <a:gd name="connsiteY14" fmla="*/ 47625 h 133350"/>
              <a:gd name="connsiteX15" fmla="*/ 923925 w 1628775"/>
              <a:gd name="connsiteY15" fmla="*/ 57150 h 133350"/>
              <a:gd name="connsiteX16" fmla="*/ 1009650 w 1628775"/>
              <a:gd name="connsiteY16" fmla="*/ 76200 h 133350"/>
              <a:gd name="connsiteX17" fmla="*/ 1190625 w 1628775"/>
              <a:gd name="connsiteY17" fmla="*/ 47625 h 133350"/>
              <a:gd name="connsiteX18" fmla="*/ 1219200 w 1628775"/>
              <a:gd name="connsiteY18" fmla="*/ 28575 h 133350"/>
              <a:gd name="connsiteX19" fmla="*/ 1447800 w 1628775"/>
              <a:gd name="connsiteY19" fmla="*/ 38100 h 133350"/>
              <a:gd name="connsiteX20" fmla="*/ 1533525 w 1628775"/>
              <a:gd name="connsiteY20" fmla="*/ 85725 h 133350"/>
              <a:gd name="connsiteX21" fmla="*/ 1562100 w 1628775"/>
              <a:gd name="connsiteY21" fmla="*/ 104775 h 133350"/>
              <a:gd name="connsiteX22" fmla="*/ 1628775 w 1628775"/>
              <a:gd name="connsiteY22" fmla="*/ 11430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28775" h="133350">
                <a:moveTo>
                  <a:pt x="0" y="133350"/>
                </a:moveTo>
                <a:cubicBezTo>
                  <a:pt x="12700" y="117475"/>
                  <a:pt x="23725" y="100100"/>
                  <a:pt x="38100" y="85725"/>
                </a:cubicBezTo>
                <a:cubicBezTo>
                  <a:pt x="60741" y="63084"/>
                  <a:pt x="95531" y="57056"/>
                  <a:pt x="123825" y="47625"/>
                </a:cubicBezTo>
                <a:lnTo>
                  <a:pt x="180975" y="28575"/>
                </a:lnTo>
                <a:lnTo>
                  <a:pt x="209550" y="19050"/>
                </a:lnTo>
                <a:cubicBezTo>
                  <a:pt x="234950" y="22225"/>
                  <a:pt x="260721" y="23212"/>
                  <a:pt x="285750" y="28575"/>
                </a:cubicBezTo>
                <a:cubicBezTo>
                  <a:pt x="305385" y="32782"/>
                  <a:pt x="323419" y="42755"/>
                  <a:pt x="342900" y="47625"/>
                </a:cubicBezTo>
                <a:cubicBezTo>
                  <a:pt x="396706" y="61077"/>
                  <a:pt x="368163" y="54583"/>
                  <a:pt x="428625" y="66675"/>
                </a:cubicBezTo>
                <a:cubicBezTo>
                  <a:pt x="466725" y="63500"/>
                  <a:pt x="505028" y="62203"/>
                  <a:pt x="542925" y="57150"/>
                </a:cubicBezTo>
                <a:cubicBezTo>
                  <a:pt x="552877" y="55823"/>
                  <a:pt x="563660" y="53897"/>
                  <a:pt x="571500" y="47625"/>
                </a:cubicBezTo>
                <a:cubicBezTo>
                  <a:pt x="580439" y="40474"/>
                  <a:pt x="581611" y="26201"/>
                  <a:pt x="590550" y="19050"/>
                </a:cubicBezTo>
                <a:cubicBezTo>
                  <a:pt x="596761" y="14081"/>
                  <a:pt x="654736" y="622"/>
                  <a:pt x="657225" y="0"/>
                </a:cubicBezTo>
                <a:cubicBezTo>
                  <a:pt x="701675" y="3175"/>
                  <a:pt x="746420" y="3504"/>
                  <a:pt x="790575" y="9525"/>
                </a:cubicBezTo>
                <a:cubicBezTo>
                  <a:pt x="816517" y="13062"/>
                  <a:pt x="866775" y="28575"/>
                  <a:pt x="866775" y="28575"/>
                </a:cubicBezTo>
                <a:cubicBezTo>
                  <a:pt x="876300" y="34925"/>
                  <a:pt x="885111" y="42505"/>
                  <a:pt x="895350" y="47625"/>
                </a:cubicBezTo>
                <a:cubicBezTo>
                  <a:pt x="904330" y="52115"/>
                  <a:pt x="914271" y="54392"/>
                  <a:pt x="923925" y="57150"/>
                </a:cubicBezTo>
                <a:cubicBezTo>
                  <a:pt x="955312" y="66118"/>
                  <a:pt x="976914" y="69653"/>
                  <a:pt x="1009650" y="76200"/>
                </a:cubicBezTo>
                <a:cubicBezTo>
                  <a:pt x="1041142" y="73778"/>
                  <a:pt x="1148702" y="75574"/>
                  <a:pt x="1190625" y="47625"/>
                </a:cubicBezTo>
                <a:lnTo>
                  <a:pt x="1219200" y="28575"/>
                </a:lnTo>
                <a:cubicBezTo>
                  <a:pt x="1295400" y="31750"/>
                  <a:pt x="1371742" y="32466"/>
                  <a:pt x="1447800" y="38100"/>
                </a:cubicBezTo>
                <a:cubicBezTo>
                  <a:pt x="1476091" y="40196"/>
                  <a:pt x="1518198" y="75507"/>
                  <a:pt x="1533525" y="85725"/>
                </a:cubicBezTo>
                <a:cubicBezTo>
                  <a:pt x="1543050" y="92075"/>
                  <a:pt x="1550875" y="102530"/>
                  <a:pt x="1562100" y="104775"/>
                </a:cubicBezTo>
                <a:cubicBezTo>
                  <a:pt x="1615952" y="115545"/>
                  <a:pt x="1593536" y="114300"/>
                  <a:pt x="1628775" y="1143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6" name="Oval 115"/>
          <p:cNvSpPr/>
          <p:nvPr/>
        </p:nvSpPr>
        <p:spPr>
          <a:xfrm>
            <a:off x="7839769" y="50884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7" name="Oval 116"/>
          <p:cNvSpPr/>
          <p:nvPr/>
        </p:nvSpPr>
        <p:spPr>
          <a:xfrm>
            <a:off x="7992169" y="52408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8" name="Oval 117"/>
          <p:cNvSpPr/>
          <p:nvPr/>
        </p:nvSpPr>
        <p:spPr>
          <a:xfrm>
            <a:off x="8144569" y="53932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9" name="Oval 118"/>
          <p:cNvSpPr/>
          <p:nvPr/>
        </p:nvSpPr>
        <p:spPr>
          <a:xfrm>
            <a:off x="8296969" y="523245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0" name="Oval 119"/>
          <p:cNvSpPr/>
          <p:nvPr/>
        </p:nvSpPr>
        <p:spPr>
          <a:xfrm>
            <a:off x="8083252" y="55456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1" name="Oval 120"/>
          <p:cNvSpPr/>
          <p:nvPr/>
        </p:nvSpPr>
        <p:spPr>
          <a:xfrm>
            <a:off x="8155260" y="5232450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2" name="Oval 121"/>
          <p:cNvSpPr/>
          <p:nvPr/>
        </p:nvSpPr>
        <p:spPr>
          <a:xfrm>
            <a:off x="8155260" y="501642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3" name="Oval 122"/>
          <p:cNvSpPr/>
          <p:nvPr/>
        </p:nvSpPr>
        <p:spPr>
          <a:xfrm>
            <a:off x="7939236" y="544847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4" name="Oval 123"/>
          <p:cNvSpPr/>
          <p:nvPr/>
        </p:nvSpPr>
        <p:spPr>
          <a:xfrm>
            <a:off x="7795220" y="5304458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5" name="Oval 124"/>
          <p:cNvSpPr/>
          <p:nvPr/>
        </p:nvSpPr>
        <p:spPr>
          <a:xfrm>
            <a:off x="8024514" y="50884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6" name="Oval 125"/>
          <p:cNvSpPr/>
          <p:nvPr/>
        </p:nvSpPr>
        <p:spPr>
          <a:xfrm>
            <a:off x="8296969" y="554563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7" name="Oval 126"/>
          <p:cNvSpPr/>
          <p:nvPr/>
        </p:nvSpPr>
        <p:spPr>
          <a:xfrm>
            <a:off x="8384554" y="5376466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8" name="Oval 127"/>
          <p:cNvSpPr/>
          <p:nvPr/>
        </p:nvSpPr>
        <p:spPr>
          <a:xfrm>
            <a:off x="7723212" y="5448474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9" name="Oval 128"/>
          <p:cNvSpPr/>
          <p:nvPr/>
        </p:nvSpPr>
        <p:spPr>
          <a:xfrm>
            <a:off x="7651204" y="5186731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0" name="Oval 129"/>
          <p:cNvSpPr/>
          <p:nvPr/>
        </p:nvSpPr>
        <p:spPr>
          <a:xfrm>
            <a:off x="8468022" y="5537672"/>
            <a:ext cx="587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1" name="Fletxa esquerra 130"/>
          <p:cNvSpPr/>
          <p:nvPr/>
        </p:nvSpPr>
        <p:spPr>
          <a:xfrm>
            <a:off x="6948264" y="4365104"/>
            <a:ext cx="86811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QuadreDeText 10"/>
          <p:cNvSpPr txBox="1"/>
          <p:nvPr/>
        </p:nvSpPr>
        <p:spPr>
          <a:xfrm>
            <a:off x="4932040" y="645567"/>
            <a:ext cx="4154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dirty="0"/>
              <a:t>SM/FFP1 NR 4,5* VLA – FFP2 NR 12* VLA – FFP3 NR 50* VLA</a:t>
            </a:r>
            <a:endParaRPr lang="ca-ES" sz="1200" dirty="0"/>
          </a:p>
        </p:txBody>
      </p:sp>
      <p:sp>
        <p:nvSpPr>
          <p:cNvPr id="133" name="QuadreDeText 132"/>
          <p:cNvSpPr txBox="1"/>
          <p:nvPr/>
        </p:nvSpPr>
        <p:spPr>
          <a:xfrm>
            <a:off x="2410420" y="2856463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A1,A2</a:t>
            </a:r>
          </a:p>
        </p:txBody>
      </p:sp>
      <p:sp>
        <p:nvSpPr>
          <p:cNvPr id="135" name="QuadreDeText 134"/>
          <p:cNvSpPr txBox="1"/>
          <p:nvPr/>
        </p:nvSpPr>
        <p:spPr>
          <a:xfrm>
            <a:off x="7884368" y="4427820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A1,A2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7544" y="4365104"/>
            <a:ext cx="3064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ca-ES" sz="1200" dirty="0"/>
              <a:t>SM/Filtro Clase 1: 10 x </a:t>
            </a:r>
            <a:r>
              <a:rPr lang="es-ES" altLang="ca-ES" sz="1200" dirty="0" err="1"/>
              <a:t>VLA</a:t>
            </a:r>
            <a:r>
              <a:rPr lang="es-ES" altLang="ca-ES" sz="1200" dirty="0"/>
              <a:t> (máximo 1.000 ppm.)</a:t>
            </a:r>
          </a:p>
          <a:p>
            <a:r>
              <a:rPr lang="es-ES" altLang="ca-ES" sz="1200" dirty="0"/>
              <a:t>SM/Filtro Clase 2: 30 x </a:t>
            </a:r>
            <a:r>
              <a:rPr lang="es-ES" altLang="ca-ES" sz="1200" dirty="0" err="1"/>
              <a:t>VLA</a:t>
            </a:r>
            <a:r>
              <a:rPr lang="es-ES" altLang="ca-ES" sz="1200" dirty="0"/>
              <a:t> (máximo 5.000 ppm.)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5607603" y="6351711"/>
            <a:ext cx="3284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ca-ES" sz="1200" dirty="0"/>
              <a:t>SM/Filtro Clase 1: 20 x </a:t>
            </a:r>
            <a:r>
              <a:rPr lang="es-ES" altLang="ca-ES" sz="1200" dirty="0" err="1"/>
              <a:t>VLA</a:t>
            </a:r>
            <a:r>
              <a:rPr lang="es-ES" altLang="ca-ES" sz="1200" dirty="0"/>
              <a:t> (máximo 1.000 ppm.)</a:t>
            </a:r>
          </a:p>
          <a:p>
            <a:r>
              <a:rPr lang="es-ES" altLang="ca-ES" sz="1200" dirty="0"/>
              <a:t>SM/Filtro Clase 2: 20 x </a:t>
            </a:r>
            <a:r>
              <a:rPr lang="es-ES" altLang="ca-ES" sz="1200" dirty="0" err="1"/>
              <a:t>VLA</a:t>
            </a:r>
            <a:r>
              <a:rPr lang="es-ES" altLang="ca-ES" sz="1200" dirty="0"/>
              <a:t> (máximo 5.000 ppm.)</a:t>
            </a:r>
          </a:p>
        </p:txBody>
      </p:sp>
      <p:sp>
        <p:nvSpPr>
          <p:cNvPr id="140" name="QuadreDeText 139"/>
          <p:cNvSpPr txBox="1"/>
          <p:nvPr/>
        </p:nvSpPr>
        <p:spPr>
          <a:xfrm>
            <a:off x="5148065" y="6104329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dirty="0"/>
              <a:t>SM/FFP1 NR 4,5* VLA – FFP2 NR 12* VLA – FFP3 NR 50* VLA</a:t>
            </a:r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19822199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464496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1520" y="673532"/>
            <a:ext cx="24705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Tipos de filtros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1"/>
            <a:ext cx="8640960" cy="528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01227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5439" y="2340064"/>
            <a:ext cx="670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INDEPENDIENTES DEL MEDIO AMBIENTE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187624" y="2848520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Son aquellos que permiten al usuario respirar un aire completamente independiente de la atmósfera en la que está trabajando </a:t>
            </a:r>
            <a:r>
              <a:rPr lang="es-ES" dirty="0"/>
              <a:t>, por ello reciben también el nombre de </a:t>
            </a:r>
            <a:r>
              <a:rPr lang="es-ES" b="1" dirty="0"/>
              <a:t>equipos aislantes</a:t>
            </a:r>
            <a:r>
              <a:rPr lang="es-ES" dirty="0"/>
              <a:t>. </a:t>
            </a:r>
            <a:endParaRPr lang="ca-ES" dirty="0"/>
          </a:p>
        </p:txBody>
      </p:sp>
      <p:sp>
        <p:nvSpPr>
          <p:cNvPr id="6" name="Rectangle 5"/>
          <p:cNvSpPr/>
          <p:nvPr/>
        </p:nvSpPr>
        <p:spPr>
          <a:xfrm>
            <a:off x="1255438" y="4222829"/>
            <a:ext cx="670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A su vez se clasifican en </a:t>
            </a:r>
            <a:r>
              <a:rPr lang="es-ES" b="1" dirty="0"/>
              <a:t>EQUIPOS SEMIAUTÓNOMOS Y EQUIPOS AUTÓNOMOS. 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29607804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91247"/>
            <a:ext cx="1028610" cy="19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708081" y="1700808"/>
            <a:ext cx="2109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SEMIAUTÓNOMOS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8862" y="1052736"/>
            <a:ext cx="670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INDEPENDIENTES DEL MEDIO AMBIENTE</a:t>
            </a:r>
          </a:p>
        </p:txBody>
      </p:sp>
      <p:sp>
        <p:nvSpPr>
          <p:cNvPr id="3" name="Rectangle 2"/>
          <p:cNvSpPr/>
          <p:nvPr/>
        </p:nvSpPr>
        <p:spPr>
          <a:xfrm>
            <a:off x="708080" y="1988840"/>
            <a:ext cx="7695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El aire se recibe de otro ambiente no contaminado mediante una línea de aire. </a:t>
            </a:r>
            <a:endParaRPr lang="ca-ES" dirty="0"/>
          </a:p>
        </p:txBody>
      </p:sp>
      <p:sp>
        <p:nvSpPr>
          <p:cNvPr id="4" name="Rectangle 3"/>
          <p:cNvSpPr/>
          <p:nvPr/>
        </p:nvSpPr>
        <p:spPr>
          <a:xfrm>
            <a:off x="698746" y="2420888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un trabajo en recintos confinados es más adecuado un equipo SEMIAUTÓNOMO que un AUTÓNOMO, pues se evita la carga de peso a la espalda y el riesgo que conlleva la caída de una botella de gas a presión. </a:t>
            </a:r>
            <a:endParaRPr lang="ca-ES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91247"/>
            <a:ext cx="5688632" cy="23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463665"/>
            <a:ext cx="5904656" cy="20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515150"/>
            <a:ext cx="1430781" cy="215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654" y="4515150"/>
            <a:ext cx="17716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QuadreDeText 4"/>
          <p:cNvSpPr txBox="1"/>
          <p:nvPr/>
        </p:nvSpPr>
        <p:spPr>
          <a:xfrm>
            <a:off x="1619672" y="3822139"/>
            <a:ext cx="3916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i="1" dirty="0"/>
              <a:t>A través de una manguera que comunica con un ambiente exterior no contaminado, relativamente cercano.</a:t>
            </a:r>
          </a:p>
        </p:txBody>
      </p:sp>
      <p:sp>
        <p:nvSpPr>
          <p:cNvPr id="14" name="QuadreDeText 13"/>
          <p:cNvSpPr txBox="1"/>
          <p:nvPr/>
        </p:nvSpPr>
        <p:spPr>
          <a:xfrm>
            <a:off x="4572000" y="5550331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i="1" dirty="0"/>
              <a:t>Por medio de una tubería por la que circula aire comprimido respirable.</a:t>
            </a:r>
          </a:p>
        </p:txBody>
      </p:sp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88451" y="4507271"/>
            <a:ext cx="676535" cy="42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03444" y="5371087"/>
            <a:ext cx="910901" cy="35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0763" y="3644317"/>
            <a:ext cx="985837" cy="31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or recte 8"/>
          <p:cNvCxnSpPr>
            <a:endCxn id="57352" idx="2"/>
          </p:cNvCxnSpPr>
          <p:nvPr/>
        </p:nvCxnSpPr>
        <p:spPr>
          <a:xfrm>
            <a:off x="1331640" y="4718688"/>
            <a:ext cx="38366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recte 20"/>
          <p:cNvCxnSpPr>
            <a:endCxn id="57353" idx="0"/>
          </p:cNvCxnSpPr>
          <p:nvPr/>
        </p:nvCxnSpPr>
        <p:spPr>
          <a:xfrm>
            <a:off x="1523471" y="5296200"/>
            <a:ext cx="256182" cy="2541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recte 23"/>
          <p:cNvCxnSpPr>
            <a:stCxn id="57354" idx="2"/>
          </p:cNvCxnSpPr>
          <p:nvPr/>
        </p:nvCxnSpPr>
        <p:spPr>
          <a:xfrm>
            <a:off x="541359" y="3803520"/>
            <a:ext cx="358233" cy="417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6971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554730" y="3347701"/>
            <a:ext cx="2748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SEMIAUTÓNOMOS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8862" y="1052736"/>
            <a:ext cx="670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INDEPENDIENTES DEL MEDIO AMBIENTE</a:t>
            </a:r>
          </a:p>
        </p:txBody>
      </p:sp>
      <p:sp>
        <p:nvSpPr>
          <p:cNvPr id="3" name="Rectangle 2"/>
          <p:cNvSpPr/>
          <p:nvPr/>
        </p:nvSpPr>
        <p:spPr>
          <a:xfrm>
            <a:off x="467544" y="3995773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INCONVENIENTES</a:t>
            </a:r>
            <a:endParaRPr lang="ca-E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554730" y="4595644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La manguera de aire no debe superar los 6 m.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Empañamiento del cristal de la máscara.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Las conducciones de más de 2 cm de diámetro y de longitud mayor a 6 m presentan resistencia a la inspiración.</a:t>
            </a:r>
            <a:endParaRPr lang="ca-ES" sz="2400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1842716" cy="352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1871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708081" y="1700808"/>
            <a:ext cx="159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AUTÓNOMOS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8862" y="1052736"/>
            <a:ext cx="670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INDEPENDIENTES DEL MEDIO AMBIENTE</a:t>
            </a:r>
          </a:p>
        </p:txBody>
      </p:sp>
      <p:sp>
        <p:nvSpPr>
          <p:cNvPr id="3" name="Rectangle 2"/>
          <p:cNvSpPr/>
          <p:nvPr/>
        </p:nvSpPr>
        <p:spPr>
          <a:xfrm>
            <a:off x="708080" y="2060848"/>
            <a:ext cx="7695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este caso el aire o generador químicos es transportado por el propio trabajador.</a:t>
            </a:r>
            <a:endParaRPr lang="ca-ES" dirty="0"/>
          </a:p>
        </p:txBody>
      </p:sp>
      <p:sp>
        <p:nvSpPr>
          <p:cNvPr id="4" name="Rectangle 3"/>
          <p:cNvSpPr/>
          <p:nvPr/>
        </p:nvSpPr>
        <p:spPr>
          <a:xfrm>
            <a:off x="698746" y="242088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Proporcionan mayor libertad de movimientos.</a:t>
            </a:r>
            <a:endParaRPr lang="ca-ES" dirty="0"/>
          </a:p>
        </p:txBody>
      </p:sp>
      <p:sp>
        <p:nvSpPr>
          <p:cNvPr id="5" name="QuadreDeText 4"/>
          <p:cNvSpPr txBox="1"/>
          <p:nvPr/>
        </p:nvSpPr>
        <p:spPr>
          <a:xfrm>
            <a:off x="899592" y="3530094"/>
            <a:ext cx="3916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i="1" dirty="0"/>
              <a:t>El aire respirable lo porta el usuario en una bombona.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99" y="3170709"/>
            <a:ext cx="3905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306" y="3140968"/>
            <a:ext cx="250089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6429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 bIns="91440" anchor="b" anchorCtr="0">
            <a:noAutofit/>
          </a:bodyPr>
          <a:lstStyle/>
          <a:p>
            <a:r>
              <a:rPr lang="es-E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PROTECCIÓN RESPIRATORIA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698746" y="2132856"/>
            <a:ext cx="20591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chemeClr val="accent2">
                    <a:lumMod val="75000"/>
                  </a:schemeClr>
                </a:solidFill>
              </a:rPr>
              <a:t>AUTÓNOMOS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8862" y="1052736"/>
            <a:ext cx="6700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chemeClr val="accent2">
                    <a:lumMod val="75000"/>
                  </a:schemeClr>
                </a:solidFill>
              </a:rPr>
              <a:t>INDEPENDIENTES DEL MEDIO AMBIENTE</a:t>
            </a:r>
          </a:p>
        </p:txBody>
      </p:sp>
      <p:sp>
        <p:nvSpPr>
          <p:cNvPr id="3" name="Rectangle 2"/>
          <p:cNvSpPr/>
          <p:nvPr/>
        </p:nvSpPr>
        <p:spPr>
          <a:xfrm>
            <a:off x="611560" y="2780928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INCONVENIENTES</a:t>
            </a:r>
            <a:endParaRPr lang="ca-E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698746" y="3380799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Peso del equipo.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Autonomía limitada de movimientos.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Autonomía limitada de permanencia.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/>
              <a:t>Posibilidad de caída del equipo.</a:t>
            </a:r>
            <a:endParaRPr lang="ca-ES" sz="2400" dirty="0"/>
          </a:p>
        </p:txBody>
      </p:sp>
      <p:sp>
        <p:nvSpPr>
          <p:cNvPr id="5" name="Rectangle 4"/>
          <p:cNvSpPr/>
          <p:nvPr/>
        </p:nvSpPr>
        <p:spPr>
          <a:xfrm>
            <a:off x="2267744" y="5229175"/>
            <a:ext cx="60741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Los equipos autónomos suelen considerarse más adecuados para el rescate que para el propio trabajo en el recinto confinado. </a:t>
            </a:r>
            <a:endParaRPr lang="ca-ES" sz="24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63688"/>
            <a:ext cx="24193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455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at">
  <a:themeElements>
    <a:clrScheme name="Equita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at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a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5665</TotalTime>
  <Words>4906</Words>
  <Application>Microsoft Office PowerPoint</Application>
  <PresentationFormat>Presentación en pantalla (4:3)</PresentationFormat>
  <Paragraphs>533</Paragraphs>
  <Slides>96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96</vt:i4>
      </vt:variant>
    </vt:vector>
  </HeadingPairs>
  <TitlesOfParts>
    <vt:vector size="104" baseType="lpstr">
      <vt:lpstr>Arial</vt:lpstr>
      <vt:lpstr>Arial Narrow</vt:lpstr>
      <vt:lpstr>Calibri</vt:lpstr>
      <vt:lpstr>Franklin Gothic Book</vt:lpstr>
      <vt:lpstr>Perpetua</vt:lpstr>
      <vt:lpstr>Symbol</vt:lpstr>
      <vt:lpstr>Wingdings 2</vt:lpstr>
      <vt:lpstr>Equitat</vt:lpstr>
      <vt:lpstr>SEGURIDAD Y SALUD EN EL CICLO DEL AGUA OPERATIVA EN ESPACIOS CONFINADOS</vt:lpstr>
      <vt:lpstr>CONTENIDO</vt:lpstr>
      <vt:lpstr>INTRODUCCIÓN A LOS ESPACIOS CONFINADOS</vt:lpstr>
      <vt:lpstr>RESUMEN DE CONCEPTOS PREVIOS IMPORTANTES</vt:lpstr>
      <vt:lpstr>ATMÓSFERAS CON GASES TÓXICOS</vt:lpstr>
      <vt:lpstr>ATMÓSFERAS CON GASES TÓXICOS</vt:lpstr>
      <vt:lpstr>ATMÓSFERAS CON GASES TÓXICOS</vt:lpstr>
      <vt:lpstr>ATMÓSFERAS CON GASES TÓXICOS</vt:lpstr>
      <vt:lpstr>RESUMEN DE CONCEPTOS PREVIOS IMPORTANTES</vt:lpstr>
      <vt:lpstr>RESUMEN DE CONCEPTOS PREVIOS IMPORTANTES</vt:lpstr>
      <vt:lpstr>RESUMEN DE CONCEPTOS PREVIOS IMPORTANTES</vt:lpstr>
      <vt:lpstr>RESUMEN DE CONCEPTOS PREVIOS IMPORTANTES</vt:lpstr>
      <vt:lpstr>RESUMEN DE CONCEPTOS PREVIOS IMPORTANTES</vt:lpstr>
      <vt:lpstr>RESUMEN DE CONCEPTOS PREVIOS IMPORTANTES</vt:lpstr>
      <vt:lpstr>RESUMEN DE CONCEPTOS PREVIOS IMPORTANTES</vt:lpstr>
      <vt:lpstr>RESUMEN DE CONCEPTOS PREVIOS IMPORTANTES</vt:lpstr>
      <vt:lpstr>ELEMENTOS IMPORTANTES</vt:lpstr>
      <vt:lpstr>ELEMENTOS IMPORTANTES</vt:lpstr>
      <vt:lpstr>DEFINICIÓN DE ESPACIO CONFINADO</vt:lpstr>
      <vt:lpstr>DEFINICIÓN DE ESPACIO CONFINADO</vt:lpstr>
      <vt:lpstr>DEFINICIÓN DE ESPACIO CONFINADO</vt:lpstr>
      <vt:lpstr>NORMATIVA LEGAL</vt:lpstr>
      <vt:lpstr>CLASIFICACIÓN</vt:lpstr>
      <vt:lpstr>PERMISOS</vt:lpstr>
      <vt:lpstr>CLASIFICACIÓN</vt:lpstr>
      <vt:lpstr>CLASIFICACIÓN</vt:lpstr>
      <vt:lpstr>RIESGOS</vt:lpstr>
      <vt:lpstr>RIESGOS GENERALES Y MEDIDAS APLICABLES</vt:lpstr>
      <vt:lpstr>RIESGOS GENERALES Y MEDIDAS APLICABLES</vt:lpstr>
      <vt:lpstr>RIESGOS GENERALES Y MEDIDAS APLICABLES</vt:lpstr>
      <vt:lpstr>RIESGOS ESPECÍFICOS</vt:lpstr>
      <vt:lpstr>ATMÓSFERAS SUBOXIGENADAS (RIESGO DE ASFIXIA) </vt:lpstr>
      <vt:lpstr>ATMÓSFERAS SUBOXIGENADAS (RIESGO DE ASFIXIA) </vt:lpstr>
      <vt:lpstr>ATMÓSFERAS SUBOXIGENADAS (RIESGO DE ASFIXIA) </vt:lpstr>
      <vt:lpstr>ATMÓSFERAS CON GASES INFLAMABLES</vt:lpstr>
      <vt:lpstr>ATMÓSFERAS CON GASES INFLAMABLES</vt:lpstr>
      <vt:lpstr>ATMÓSFERAS CON GASES INFLAMABLES</vt:lpstr>
      <vt:lpstr>ATMÓSFERAS CON GASES INFLAMABLES</vt:lpstr>
      <vt:lpstr>ATMÓSFERAS CON GASES TÓXICOS</vt:lpstr>
      <vt:lpstr>PROCEDIMIENTOS  DE TRABAJO</vt:lpstr>
      <vt:lpstr>TRABAJO AISLADO</vt:lpstr>
      <vt:lpstr>PROCEDIMIENTOS PARA RIESGOS INHERENTES A LOS ESPACIOS CONFINADOS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DE EMERGENCIAS</vt:lpstr>
      <vt:lpstr>PRINCIPIOS BÁSICOS PARA UN SALVAMENTO EFICAZ</vt:lpstr>
      <vt:lpstr>PRINCIPIOS BÁSICOS PARA UN SALVAMENTO EFICAZ</vt:lpstr>
      <vt:lpstr>SITUACIONES MÁS HABITUALES</vt:lpstr>
      <vt:lpstr>PROCEDIMIENTOS</vt:lpstr>
      <vt:lpstr>PROCEDIMIENTOS</vt:lpstr>
      <vt:lpstr>PROCEDIMIENTOS</vt:lpstr>
      <vt:lpstr>PROCEDIMIENTOS</vt:lpstr>
      <vt:lpstr>EQUIPOS DE PROTECCIÓN INDIVIDUAL</vt:lpstr>
      <vt:lpstr>PROTECCIÓN DEL CUERPO</vt:lpstr>
      <vt:lpstr>PROTECCIÓN DEL CUERPO</vt:lpstr>
      <vt:lpstr>PROTECCIÓN DEL CUERPO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  <vt:lpstr>PROTECCIÓN RESPIRATORIA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TÉCNICAS DE TRABAJO EN ESPACIOS CONFINADOS</dc:title>
  <dc:creator>JOSEP BAYONA TUR</dc:creator>
  <cp:lastModifiedBy>jbayona</cp:lastModifiedBy>
  <cp:revision>251</cp:revision>
  <dcterms:created xsi:type="dcterms:W3CDTF">2015-11-16T20:15:31Z</dcterms:created>
  <dcterms:modified xsi:type="dcterms:W3CDTF">2019-09-24T10:18:10Z</dcterms:modified>
</cp:coreProperties>
</file>